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png" ContentType="image/png"/>
  <Default Extension="vml" ContentType="application/vnd.openxmlformats-officedocument.vmlDrawing"/>
  <Default Extension="bin" ContentType="application/vnd.openxmlformats-officedocument.presentationml.printerSettings"/>
  <Default Extension="rels" ContentType="application/vnd.openxmlformats-package.relationships+xml"/>
  <Default Extension="docx" ContentType="application/vnd.openxmlformats-officedocument.wordprocessingml.document"/>
  <Default Extension="wmf" ContentType="image/x-wmf"/>
  <Default Extension="wav" ContentType="audio/wav"/>
  <Default Extension="avi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embeddings/oleObject3.bin" ContentType="application/vnd.openxmlformats-officedocument.oleObject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3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embeddings/oleObject4.bin" ContentType="application/vnd.openxmlformats-officedocument.oleObject"/>
  <Override PartName="/ppt/tags/tag14.xml" ContentType="application/vnd.openxmlformats-officedocument.presentationml.tags+xml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15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16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17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tags/tag18.xml" ContentType="application/vnd.openxmlformats-officedocument.presentationml.tags+xml"/>
  <Override PartName="/ppt/notesSlides/notesSlide34.xml" ContentType="application/vnd.openxmlformats-officedocument.presentationml.notesSlide+xml"/>
  <Override PartName="/ppt/tags/tag19.xml" ContentType="application/vnd.openxmlformats-officedocument.presentationml.tags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tags/tag20.xml" ContentType="application/vnd.openxmlformats-officedocument.presentationml.tags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tags/tag21.xml" ContentType="application/vnd.openxmlformats-officedocument.presentationml.tags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tags/tag22.xml" ContentType="application/vnd.openxmlformats-officedocument.presentationml.tags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tags/tag23.xml" ContentType="application/vnd.openxmlformats-officedocument.presentationml.tags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tags/tag24.xml" ContentType="application/vnd.openxmlformats-officedocument.presentationml.tags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tags/tag25.xml" ContentType="application/vnd.openxmlformats-officedocument.presentationml.tags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67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68.xml" ContentType="application/vnd.openxmlformats-officedocument.presentationml.notesSlide+xml"/>
  <Override PartName="/ppt/tags/tag37.xml" ContentType="application/vnd.openxmlformats-officedocument.presentationml.tags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tags/tag38.xml" ContentType="application/vnd.openxmlformats-officedocument.presentationml.tags+xml"/>
  <Override PartName="/ppt/notesSlides/notesSlide71.xml" ContentType="application/vnd.openxmlformats-officedocument.presentationml.notesSlide+xml"/>
  <Override PartName="/ppt/tags/tag39.xml" ContentType="application/vnd.openxmlformats-officedocument.presentationml.tags+xml"/>
  <Override PartName="/ppt/notesSlides/notesSlide72.xml" ContentType="application/vnd.openxmlformats-officedocument.presentationml.notesSlide+xml"/>
  <Override PartName="/ppt/tags/tag40.xml" ContentType="application/vnd.openxmlformats-officedocument.presentationml.tags+xml"/>
  <Override PartName="/ppt/notesSlides/notesSlide73.xml" ContentType="application/vnd.openxmlformats-officedocument.presentationml.notesSlide+xml"/>
  <Override PartName="/ppt/tags/tag41.xml" ContentType="application/vnd.openxmlformats-officedocument.presentationml.tags+xml"/>
  <Override PartName="/ppt/notesSlides/notesSlide74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75.xml" ContentType="application/vnd.openxmlformats-officedocument.presentationml.notesSlide+xml"/>
  <Override PartName="/ppt/tags/tag45.xml" ContentType="application/vnd.openxmlformats-officedocument.presentationml.tags+xml"/>
  <Override PartName="/ppt/notesSlides/notesSlide76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77.xml" ContentType="application/vnd.openxmlformats-officedocument.presentationml.notesSlide+xml"/>
  <Override PartName="/ppt/tags/tag48.xml" ContentType="application/vnd.openxmlformats-officedocument.presentationml.tags+xml"/>
  <Override PartName="/ppt/notesSlides/notesSlide78.xml" ContentType="application/vnd.openxmlformats-officedocument.presentationml.notesSlide+xml"/>
  <Override PartName="/ppt/tags/tag49.xml" ContentType="application/vnd.openxmlformats-officedocument.presentationml.tags+xml"/>
  <Override PartName="/ppt/notesSlides/notesSlide79.xml" ContentType="application/vnd.openxmlformats-officedocument.presentationml.notesSlide+xml"/>
  <Override PartName="/ppt/tags/tag50.xml" ContentType="application/vnd.openxmlformats-officedocument.presentationml.tags+xml"/>
  <Override PartName="/ppt/notesSlides/notesSlide80.xml" ContentType="application/vnd.openxmlformats-officedocument.presentationml.notesSlide+xml"/>
  <Override PartName="/ppt/tags/tag51.xml" ContentType="application/vnd.openxmlformats-officedocument.presentationml.tags+xml"/>
  <Override PartName="/ppt/notesSlides/notesSlide81.xml" ContentType="application/vnd.openxmlformats-officedocument.presentationml.notesSlide+xml"/>
  <Override PartName="/ppt/tags/tag52.xml" ContentType="application/vnd.openxmlformats-officedocument.presentationml.tags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5" r:id="rId1"/>
    <p:sldMasterId id="2147483956" r:id="rId2"/>
    <p:sldMasterId id="2147483958" r:id="rId3"/>
  </p:sldMasterIdLst>
  <p:notesMasterIdLst>
    <p:notesMasterId r:id="rId125"/>
  </p:notesMasterIdLst>
  <p:handoutMasterIdLst>
    <p:handoutMasterId r:id="rId126"/>
  </p:handoutMasterIdLst>
  <p:sldIdLst>
    <p:sldId id="1313" r:id="rId4"/>
    <p:sldId id="1130" r:id="rId5"/>
    <p:sldId id="1343" r:id="rId6"/>
    <p:sldId id="1166" r:id="rId7"/>
    <p:sldId id="1168" r:id="rId8"/>
    <p:sldId id="1169" r:id="rId9"/>
    <p:sldId id="1174" r:id="rId10"/>
    <p:sldId id="1175" r:id="rId11"/>
    <p:sldId id="1176" r:id="rId12"/>
    <p:sldId id="1520" r:id="rId13"/>
    <p:sldId id="1358" r:id="rId14"/>
    <p:sldId id="1359" r:id="rId15"/>
    <p:sldId id="1362" r:id="rId16"/>
    <p:sldId id="1514" r:id="rId17"/>
    <p:sldId id="1512" r:id="rId18"/>
    <p:sldId id="1364" r:id="rId19"/>
    <p:sldId id="1365" r:id="rId20"/>
    <p:sldId id="1521" r:id="rId21"/>
    <p:sldId id="1593" r:id="rId22"/>
    <p:sldId id="1594" r:id="rId23"/>
    <p:sldId id="1373" r:id="rId24"/>
    <p:sldId id="1381" r:id="rId25"/>
    <p:sldId id="1378" r:id="rId26"/>
    <p:sldId id="1379" r:id="rId27"/>
    <p:sldId id="1382" r:id="rId28"/>
    <p:sldId id="1383" r:id="rId29"/>
    <p:sldId id="1384" r:id="rId30"/>
    <p:sldId id="1385" r:id="rId31"/>
    <p:sldId id="1386" r:id="rId32"/>
    <p:sldId id="1390" r:id="rId33"/>
    <p:sldId id="1393" r:id="rId34"/>
    <p:sldId id="1395" r:id="rId35"/>
    <p:sldId id="1396" r:id="rId36"/>
    <p:sldId id="1401" r:id="rId37"/>
    <p:sldId id="1403" r:id="rId38"/>
    <p:sldId id="1404" r:id="rId39"/>
    <p:sldId id="1405" r:id="rId40"/>
    <p:sldId id="1402" r:id="rId41"/>
    <p:sldId id="1563" r:id="rId42"/>
    <p:sldId id="1564" r:id="rId43"/>
    <p:sldId id="1524" r:id="rId44"/>
    <p:sldId id="1523" r:id="rId45"/>
    <p:sldId id="1525" r:id="rId46"/>
    <p:sldId id="1410" r:id="rId47"/>
    <p:sldId id="1411" r:id="rId48"/>
    <p:sldId id="1526" r:id="rId49"/>
    <p:sldId id="1527" r:id="rId50"/>
    <p:sldId id="1528" r:id="rId51"/>
    <p:sldId id="1529" r:id="rId52"/>
    <p:sldId id="1530" r:id="rId53"/>
    <p:sldId id="1565" r:id="rId54"/>
    <p:sldId id="1531" r:id="rId55"/>
    <p:sldId id="1532" r:id="rId56"/>
    <p:sldId id="1533" r:id="rId57"/>
    <p:sldId id="1534" r:id="rId58"/>
    <p:sldId id="1535" r:id="rId59"/>
    <p:sldId id="1566" r:id="rId60"/>
    <p:sldId id="1536" r:id="rId61"/>
    <p:sldId id="1538" r:id="rId62"/>
    <p:sldId id="1539" r:id="rId63"/>
    <p:sldId id="1540" r:id="rId64"/>
    <p:sldId id="1567" r:id="rId65"/>
    <p:sldId id="1541" r:id="rId66"/>
    <p:sldId id="1542" r:id="rId67"/>
    <p:sldId id="1546" r:id="rId68"/>
    <p:sldId id="1545" r:id="rId69"/>
    <p:sldId id="1547" r:id="rId70"/>
    <p:sldId id="1548" r:id="rId71"/>
    <p:sldId id="1568" r:id="rId72"/>
    <p:sldId id="1549" r:id="rId73"/>
    <p:sldId id="1550" r:id="rId74"/>
    <p:sldId id="1551" r:id="rId75"/>
    <p:sldId id="1552" r:id="rId76"/>
    <p:sldId id="1553" r:id="rId77"/>
    <p:sldId id="1554" r:id="rId78"/>
    <p:sldId id="1555" r:id="rId79"/>
    <p:sldId id="1557" r:id="rId80"/>
    <p:sldId id="1556" r:id="rId81"/>
    <p:sldId id="1569" r:id="rId82"/>
    <p:sldId id="1558" r:id="rId83"/>
    <p:sldId id="1420" r:id="rId84"/>
    <p:sldId id="1422" r:id="rId85"/>
    <p:sldId id="1424" r:id="rId86"/>
    <p:sldId id="1425" r:id="rId87"/>
    <p:sldId id="1426" r:id="rId88"/>
    <p:sldId id="1427" r:id="rId89"/>
    <p:sldId id="1428" r:id="rId90"/>
    <p:sldId id="1429" r:id="rId91"/>
    <p:sldId id="1559" r:id="rId92"/>
    <p:sldId id="1560" r:id="rId93"/>
    <p:sldId id="1430" r:id="rId94"/>
    <p:sldId id="1433" r:id="rId95"/>
    <p:sldId id="1434" r:id="rId96"/>
    <p:sldId id="1570" r:id="rId97"/>
    <p:sldId id="1573" r:id="rId98"/>
    <p:sldId id="1575" r:id="rId99"/>
    <p:sldId id="1576" r:id="rId100"/>
    <p:sldId id="1516" r:id="rId101"/>
    <p:sldId id="1562" r:id="rId102"/>
    <p:sldId id="1592" r:id="rId103"/>
    <p:sldId id="1578" r:id="rId104"/>
    <p:sldId id="1437" r:id="rId105"/>
    <p:sldId id="1438" r:id="rId106"/>
    <p:sldId id="1579" r:id="rId107"/>
    <p:sldId id="1580" r:id="rId108"/>
    <p:sldId id="1581" r:id="rId109"/>
    <p:sldId id="1582" r:id="rId110"/>
    <p:sldId id="1583" r:id="rId111"/>
    <p:sldId id="1584" r:id="rId112"/>
    <p:sldId id="1586" r:id="rId113"/>
    <p:sldId id="1585" r:id="rId114"/>
    <p:sldId id="1587" r:id="rId115"/>
    <p:sldId id="1589" r:id="rId116"/>
    <p:sldId id="1590" r:id="rId117"/>
    <p:sldId id="1591" r:id="rId118"/>
    <p:sldId id="1588" r:id="rId119"/>
    <p:sldId id="1470" r:id="rId120"/>
    <p:sldId id="1510" r:id="rId121"/>
    <p:sldId id="1511" r:id="rId122"/>
    <p:sldId id="1561" r:id="rId123"/>
    <p:sldId id="1342" r:id="rId124"/>
  </p:sldIdLst>
  <p:sldSz cx="9144000" cy="6858000" type="screen4x3"/>
  <p:notesSz cx="6858000" cy="9144000"/>
  <p:defaultTextStyle>
    <a:defPPr>
      <a:defRPr lang="zh-CN"/>
    </a:defPPr>
    <a:lvl1pPr algn="ctr" rtl="0" fontAlgn="base">
      <a:spcBef>
        <a:spcPct val="50000"/>
      </a:spcBef>
      <a:spcAft>
        <a:spcPct val="0"/>
      </a:spcAft>
      <a:defRPr kern="1200">
        <a:solidFill>
          <a:schemeClr val="tx2"/>
        </a:solidFill>
        <a:latin typeface="Times New Roman" charset="0"/>
        <a:ea typeface="宋体" charset="-122"/>
        <a:cs typeface="宋体" charset="-122"/>
      </a:defRPr>
    </a:lvl1pPr>
    <a:lvl2pPr marL="457200" algn="ctr" rtl="0" fontAlgn="base">
      <a:spcBef>
        <a:spcPct val="50000"/>
      </a:spcBef>
      <a:spcAft>
        <a:spcPct val="0"/>
      </a:spcAft>
      <a:defRPr kern="1200">
        <a:solidFill>
          <a:schemeClr val="tx2"/>
        </a:solidFill>
        <a:latin typeface="Times New Roman" charset="0"/>
        <a:ea typeface="宋体" charset="-122"/>
        <a:cs typeface="宋体" charset="-122"/>
      </a:defRPr>
    </a:lvl2pPr>
    <a:lvl3pPr marL="914400" algn="ctr" rtl="0" fontAlgn="base">
      <a:spcBef>
        <a:spcPct val="50000"/>
      </a:spcBef>
      <a:spcAft>
        <a:spcPct val="0"/>
      </a:spcAft>
      <a:defRPr kern="1200">
        <a:solidFill>
          <a:schemeClr val="tx2"/>
        </a:solidFill>
        <a:latin typeface="Times New Roman" charset="0"/>
        <a:ea typeface="宋体" charset="-122"/>
        <a:cs typeface="宋体" charset="-122"/>
      </a:defRPr>
    </a:lvl3pPr>
    <a:lvl4pPr marL="1371600" algn="ctr" rtl="0" fontAlgn="base">
      <a:spcBef>
        <a:spcPct val="50000"/>
      </a:spcBef>
      <a:spcAft>
        <a:spcPct val="0"/>
      </a:spcAft>
      <a:defRPr kern="1200">
        <a:solidFill>
          <a:schemeClr val="tx2"/>
        </a:solidFill>
        <a:latin typeface="Times New Roman" charset="0"/>
        <a:ea typeface="宋体" charset="-122"/>
        <a:cs typeface="宋体" charset="-122"/>
      </a:defRPr>
    </a:lvl4pPr>
    <a:lvl5pPr marL="1828800" algn="ctr" rtl="0" fontAlgn="base">
      <a:spcBef>
        <a:spcPct val="50000"/>
      </a:spcBef>
      <a:spcAft>
        <a:spcPct val="0"/>
      </a:spcAft>
      <a:defRPr kern="1200">
        <a:solidFill>
          <a:schemeClr val="tx2"/>
        </a:solidFill>
        <a:latin typeface="Times New Roman" charset="0"/>
        <a:ea typeface="宋体" charset="-122"/>
        <a:cs typeface="宋体" charset="-122"/>
      </a:defRPr>
    </a:lvl5pPr>
    <a:lvl6pPr marL="2286000" algn="l" defTabSz="457200" rtl="0" eaLnBrk="1" latinLnBrk="0" hangingPunct="1">
      <a:defRPr kern="1200">
        <a:solidFill>
          <a:schemeClr val="tx2"/>
        </a:solidFill>
        <a:latin typeface="Times New Roman" charset="0"/>
        <a:ea typeface="宋体" charset="-122"/>
        <a:cs typeface="宋体" charset="-122"/>
      </a:defRPr>
    </a:lvl6pPr>
    <a:lvl7pPr marL="2743200" algn="l" defTabSz="457200" rtl="0" eaLnBrk="1" latinLnBrk="0" hangingPunct="1">
      <a:defRPr kern="1200">
        <a:solidFill>
          <a:schemeClr val="tx2"/>
        </a:solidFill>
        <a:latin typeface="Times New Roman" charset="0"/>
        <a:ea typeface="宋体" charset="-122"/>
        <a:cs typeface="宋体" charset="-122"/>
      </a:defRPr>
    </a:lvl7pPr>
    <a:lvl8pPr marL="3200400" algn="l" defTabSz="457200" rtl="0" eaLnBrk="1" latinLnBrk="0" hangingPunct="1">
      <a:defRPr kern="1200">
        <a:solidFill>
          <a:schemeClr val="tx2"/>
        </a:solidFill>
        <a:latin typeface="Times New Roman" charset="0"/>
        <a:ea typeface="宋体" charset="-122"/>
        <a:cs typeface="宋体" charset="-122"/>
      </a:defRPr>
    </a:lvl8pPr>
    <a:lvl9pPr marL="3657600" algn="l" defTabSz="457200" rtl="0" eaLnBrk="1" latinLnBrk="0" hangingPunct="1">
      <a:defRPr kern="1200">
        <a:solidFill>
          <a:schemeClr val="tx2"/>
        </a:solidFill>
        <a:latin typeface="Times New Roman" charset="0"/>
        <a:ea typeface="宋体" charset="-122"/>
        <a:cs typeface="宋体" charset="-122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0000"/>
    <a:srgbClr val="FFFFFF"/>
    <a:srgbClr val="FFFF99"/>
    <a:srgbClr val="FFFF66"/>
    <a:srgbClr val="000099"/>
    <a:srgbClr val="000066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4660" autoAdjust="0"/>
    <p:restoredTop sz="98042" autoAdjust="0"/>
  </p:normalViewPr>
  <p:slideViewPr>
    <p:cSldViewPr>
      <p:cViewPr>
        <p:scale>
          <a:sx n="66" d="100"/>
          <a:sy n="66" d="100"/>
        </p:scale>
        <p:origin x="-2496" y="-5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15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<Relationship Id="rId67" Type="http://schemas.openxmlformats.org/officeDocument/2006/relationships/slide" Target="slides/slide64.xml"/><Relationship Id="rId68" Type="http://schemas.openxmlformats.org/officeDocument/2006/relationships/slide" Target="slides/slide65.xml"/><Relationship Id="rId69" Type="http://schemas.openxmlformats.org/officeDocument/2006/relationships/slide" Target="slides/slide66.xml"/><Relationship Id="rId120" Type="http://schemas.openxmlformats.org/officeDocument/2006/relationships/slide" Target="slides/slide117.xml"/><Relationship Id="rId121" Type="http://schemas.openxmlformats.org/officeDocument/2006/relationships/slide" Target="slides/slide118.xml"/><Relationship Id="rId122" Type="http://schemas.openxmlformats.org/officeDocument/2006/relationships/slide" Target="slides/slide119.xml"/><Relationship Id="rId123" Type="http://schemas.openxmlformats.org/officeDocument/2006/relationships/slide" Target="slides/slide120.xml"/><Relationship Id="rId124" Type="http://schemas.openxmlformats.org/officeDocument/2006/relationships/slide" Target="slides/slide121.xml"/><Relationship Id="rId125" Type="http://schemas.openxmlformats.org/officeDocument/2006/relationships/notesMaster" Target="notesMasters/notesMaster1.xml"/><Relationship Id="rId126" Type="http://schemas.openxmlformats.org/officeDocument/2006/relationships/handoutMaster" Target="handoutMasters/handoutMaster1.xml"/><Relationship Id="rId127" Type="http://schemas.openxmlformats.org/officeDocument/2006/relationships/printerSettings" Target="printerSettings/printerSettings1.bin"/><Relationship Id="rId128" Type="http://schemas.openxmlformats.org/officeDocument/2006/relationships/presProps" Target="presProps.xml"/><Relationship Id="rId129" Type="http://schemas.openxmlformats.org/officeDocument/2006/relationships/viewProps" Target="viewProps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90" Type="http://schemas.openxmlformats.org/officeDocument/2006/relationships/slide" Target="slides/slide87.xml"/><Relationship Id="rId91" Type="http://schemas.openxmlformats.org/officeDocument/2006/relationships/slide" Target="slides/slide88.xml"/><Relationship Id="rId92" Type="http://schemas.openxmlformats.org/officeDocument/2006/relationships/slide" Target="slides/slide89.xml"/><Relationship Id="rId93" Type="http://schemas.openxmlformats.org/officeDocument/2006/relationships/slide" Target="slides/slide90.xml"/><Relationship Id="rId94" Type="http://schemas.openxmlformats.org/officeDocument/2006/relationships/slide" Target="slides/slide91.xml"/><Relationship Id="rId95" Type="http://schemas.openxmlformats.org/officeDocument/2006/relationships/slide" Target="slides/slide92.xml"/><Relationship Id="rId96" Type="http://schemas.openxmlformats.org/officeDocument/2006/relationships/slide" Target="slides/slide93.xml"/><Relationship Id="rId101" Type="http://schemas.openxmlformats.org/officeDocument/2006/relationships/slide" Target="slides/slide98.xml"/><Relationship Id="rId102" Type="http://schemas.openxmlformats.org/officeDocument/2006/relationships/slide" Target="slides/slide99.xml"/><Relationship Id="rId103" Type="http://schemas.openxmlformats.org/officeDocument/2006/relationships/slide" Target="slides/slide100.xml"/><Relationship Id="rId104" Type="http://schemas.openxmlformats.org/officeDocument/2006/relationships/slide" Target="slides/slide101.xml"/><Relationship Id="rId105" Type="http://schemas.openxmlformats.org/officeDocument/2006/relationships/slide" Target="slides/slide102.xml"/><Relationship Id="rId106" Type="http://schemas.openxmlformats.org/officeDocument/2006/relationships/slide" Target="slides/slide103.xml"/><Relationship Id="rId107" Type="http://schemas.openxmlformats.org/officeDocument/2006/relationships/slide" Target="slides/slide104.xml"/><Relationship Id="rId108" Type="http://schemas.openxmlformats.org/officeDocument/2006/relationships/slide" Target="slides/slide105.xml"/><Relationship Id="rId109" Type="http://schemas.openxmlformats.org/officeDocument/2006/relationships/slide" Target="slides/slide106.xml"/><Relationship Id="rId97" Type="http://schemas.openxmlformats.org/officeDocument/2006/relationships/slide" Target="slides/slide94.xml"/><Relationship Id="rId98" Type="http://schemas.openxmlformats.org/officeDocument/2006/relationships/slide" Target="slides/slide95.xml"/><Relationship Id="rId99" Type="http://schemas.openxmlformats.org/officeDocument/2006/relationships/slide" Target="slides/slide96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00" Type="http://schemas.openxmlformats.org/officeDocument/2006/relationships/slide" Target="slides/slide97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70" Type="http://schemas.openxmlformats.org/officeDocument/2006/relationships/slide" Target="slides/slide67.xml"/><Relationship Id="rId71" Type="http://schemas.openxmlformats.org/officeDocument/2006/relationships/slide" Target="slides/slide68.xml"/><Relationship Id="rId72" Type="http://schemas.openxmlformats.org/officeDocument/2006/relationships/slide" Target="slides/slide69.xml"/><Relationship Id="rId73" Type="http://schemas.openxmlformats.org/officeDocument/2006/relationships/slide" Target="slides/slide70.xml"/><Relationship Id="rId74" Type="http://schemas.openxmlformats.org/officeDocument/2006/relationships/slide" Target="slides/slide71.xml"/><Relationship Id="rId75" Type="http://schemas.openxmlformats.org/officeDocument/2006/relationships/slide" Target="slides/slide72.xml"/><Relationship Id="rId76" Type="http://schemas.openxmlformats.org/officeDocument/2006/relationships/slide" Target="slides/slide73.xml"/><Relationship Id="rId77" Type="http://schemas.openxmlformats.org/officeDocument/2006/relationships/slide" Target="slides/slide74.xml"/><Relationship Id="rId78" Type="http://schemas.openxmlformats.org/officeDocument/2006/relationships/slide" Target="slides/slide75.xml"/><Relationship Id="rId79" Type="http://schemas.openxmlformats.org/officeDocument/2006/relationships/slide" Target="slides/slide76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30" Type="http://schemas.openxmlformats.org/officeDocument/2006/relationships/theme" Target="theme/theme1.xml"/><Relationship Id="rId13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110" Type="http://schemas.openxmlformats.org/officeDocument/2006/relationships/slide" Target="slides/slide107.xml"/><Relationship Id="rId111" Type="http://schemas.openxmlformats.org/officeDocument/2006/relationships/slide" Target="slides/slide108.xml"/><Relationship Id="rId112" Type="http://schemas.openxmlformats.org/officeDocument/2006/relationships/slide" Target="slides/slide109.xml"/><Relationship Id="rId113" Type="http://schemas.openxmlformats.org/officeDocument/2006/relationships/slide" Target="slides/slide110.xml"/><Relationship Id="rId114" Type="http://schemas.openxmlformats.org/officeDocument/2006/relationships/slide" Target="slides/slide111.xml"/><Relationship Id="rId115" Type="http://schemas.openxmlformats.org/officeDocument/2006/relationships/slide" Target="slides/slide112.xml"/><Relationship Id="rId116" Type="http://schemas.openxmlformats.org/officeDocument/2006/relationships/slide" Target="slides/slide113.xml"/><Relationship Id="rId117" Type="http://schemas.openxmlformats.org/officeDocument/2006/relationships/slide" Target="slides/slide114.xml"/><Relationship Id="rId118" Type="http://schemas.openxmlformats.org/officeDocument/2006/relationships/slide" Target="slides/slide115.xml"/><Relationship Id="rId119" Type="http://schemas.openxmlformats.org/officeDocument/2006/relationships/slide" Target="slides/slide11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80" Type="http://schemas.openxmlformats.org/officeDocument/2006/relationships/slide" Target="slides/slide77.xml"/><Relationship Id="rId81" Type="http://schemas.openxmlformats.org/officeDocument/2006/relationships/slide" Target="slides/slide78.xml"/><Relationship Id="rId82" Type="http://schemas.openxmlformats.org/officeDocument/2006/relationships/slide" Target="slides/slide79.xml"/><Relationship Id="rId83" Type="http://schemas.openxmlformats.org/officeDocument/2006/relationships/slide" Target="slides/slide80.xml"/><Relationship Id="rId84" Type="http://schemas.openxmlformats.org/officeDocument/2006/relationships/slide" Target="slides/slide81.xml"/><Relationship Id="rId85" Type="http://schemas.openxmlformats.org/officeDocument/2006/relationships/slide" Target="slides/slide82.xml"/><Relationship Id="rId86" Type="http://schemas.openxmlformats.org/officeDocument/2006/relationships/slide" Target="slides/slide83.xml"/><Relationship Id="rId87" Type="http://schemas.openxmlformats.org/officeDocument/2006/relationships/slide" Target="slides/slide84.xml"/><Relationship Id="rId88" Type="http://schemas.openxmlformats.org/officeDocument/2006/relationships/slide" Target="slides/slide85.xml"/><Relationship Id="rId89" Type="http://schemas.openxmlformats.org/officeDocument/2006/relationships/slide" Target="slides/slide8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image" Target="../media/image36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png"/><Relationship Id="rId2" Type="http://schemas.openxmlformats.org/officeDocument/2006/relationships/image" Target="../media/image10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0"/>
              </a:spcBef>
              <a:defRPr sz="1200" b="1">
                <a:solidFill>
                  <a:schemeClr val="tx1"/>
                </a:solidFill>
                <a:latin typeface="Tahoma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515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 b="1">
                <a:solidFill>
                  <a:schemeClr val="tx1"/>
                </a:solidFill>
                <a:latin typeface="Tahoma" charset="0"/>
              </a:defRPr>
            </a:lvl1pPr>
          </a:lstStyle>
          <a:p>
            <a:pPr>
              <a:defRPr/>
            </a:pPr>
            <a:fld id="{BC70C96C-CC77-DB4C-A768-379B5E4B35A8}" type="datetime1">
              <a:rPr lang="en-US" altLang="zh-CN"/>
              <a:pPr>
                <a:defRPr/>
              </a:pPr>
              <a:t>9/27/13</a:t>
            </a:fld>
            <a:endParaRPr lang="en-US" altLang="zh-CN"/>
          </a:p>
        </p:txBody>
      </p:sp>
      <p:sp>
        <p:nvSpPr>
          <p:cNvPr id="4515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0"/>
              </a:spcBef>
              <a:defRPr sz="1200" b="1">
                <a:solidFill>
                  <a:schemeClr val="tx1"/>
                </a:solidFill>
                <a:latin typeface="Tahoma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515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 b="1">
                <a:solidFill>
                  <a:schemeClr val="tx1"/>
                </a:solidFill>
                <a:latin typeface="Tahoma" charset="0"/>
              </a:defRPr>
            </a:lvl1pPr>
          </a:lstStyle>
          <a:p>
            <a:pPr>
              <a:defRPr/>
            </a:pPr>
            <a:fld id="{DB373428-ED1A-2847-9E9D-8740BBF1B552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794405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6CECF073-05F1-804E-99F7-400469B50D27}" type="datetime1">
              <a:rPr lang="en-US" altLang="zh-CN"/>
              <a:pPr>
                <a:defRPr/>
              </a:pPr>
              <a:t>9/27/13</a:t>
            </a:fld>
            <a:endParaRPr lang="en-US" altLang="zh-CN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97E88267-3223-3D49-A308-28006505980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830046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宋体" charset="-122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宋体" charset="-122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宋体" charset="-122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宋体" charset="-122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宋体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0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1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3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4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6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7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8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9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CA931F-84C6-3845-8624-028F7A105DB3}" type="slidenum">
              <a:rPr lang="en-US" altLang="zh-CN"/>
              <a:pPr/>
              <a:t>1</a:t>
            </a:fld>
            <a:endParaRPr lang="en-US" altLang="zh-CN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CN" altLang="en-US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6BEAC2-CF57-8E4E-A9E7-705E9077EC1D}" type="slidenum">
              <a:rPr lang="en-US" altLang="zh-CN"/>
              <a:pPr/>
              <a:t>21</a:t>
            </a:fld>
            <a:endParaRPr lang="en-US" altLang="zh-CN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zh-CN" altLang="en-US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3B1759-86BE-AA41-A916-92462E3D5A52}" type="slidenum">
              <a:rPr lang="en-US" altLang="zh-CN"/>
              <a:pPr/>
              <a:t>22</a:t>
            </a:fld>
            <a:endParaRPr lang="en-US" altLang="zh-CN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zh-CN" altLang="en-US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78B221-9590-BC4F-B373-DFE201658F36}" type="slidenum">
              <a:rPr lang="en-US" altLang="zh-CN"/>
              <a:pPr/>
              <a:t>23</a:t>
            </a:fld>
            <a:endParaRPr lang="en-US" altLang="zh-CN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zh-CN" altLang="en-US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45E409-7DD4-EC4E-A1C3-39A5F786726D}" type="slidenum">
              <a:rPr lang="en-US" altLang="zh-CN"/>
              <a:pPr/>
              <a:t>24</a:t>
            </a:fld>
            <a:endParaRPr lang="en-US" altLang="zh-CN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zh-CN" altLang="en-US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3B1759-86BE-AA41-A916-92462E3D5A52}" type="slidenum">
              <a:rPr lang="en-US" altLang="zh-CN"/>
              <a:pPr/>
              <a:t>25</a:t>
            </a:fld>
            <a:endParaRPr lang="en-US" altLang="zh-CN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zh-CN" altLang="en-US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056D6B2B-367C-1E42-8926-63FAB91A2695}" type="slidenum">
              <a:rPr lang="en-US" altLang="zh-CN"/>
              <a:pPr/>
              <a:t>26</a:t>
            </a:fld>
            <a:endParaRPr lang="en-US" altLang="zh-CN"/>
          </a:p>
        </p:txBody>
      </p:sp>
      <p:sp>
        <p:nvSpPr>
          <p:cNvPr id="343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056D6B2B-367C-1E42-8926-63FAB91A2695}" type="slidenum">
              <a:rPr lang="en-US" altLang="zh-CN"/>
              <a:pPr/>
              <a:t>27</a:t>
            </a:fld>
            <a:endParaRPr lang="en-US" altLang="zh-CN"/>
          </a:p>
        </p:txBody>
      </p:sp>
      <p:sp>
        <p:nvSpPr>
          <p:cNvPr id="343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BDF3F2B1-47BC-404A-A0E1-A381FF9702C2}" type="slidenum">
              <a:rPr lang="en-US" altLang="zh-CN"/>
              <a:pPr/>
              <a:t>32</a:t>
            </a:fld>
            <a:endParaRPr lang="en-US" altLang="zh-CN"/>
          </a:p>
        </p:txBody>
      </p:sp>
      <p:sp>
        <p:nvSpPr>
          <p:cNvPr id="557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57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CN" smtClean="0"/>
              <a:t>ADHD13</a:t>
            </a:r>
            <a:r>
              <a:rPr lang="zh-CN" altLang="en-US" smtClean="0"/>
              <a:t>例，正常对照儿童</a:t>
            </a:r>
            <a:r>
              <a:rPr lang="en-US" altLang="zh-CN" smtClean="0"/>
              <a:t>12</a:t>
            </a:r>
            <a:r>
              <a:rPr lang="zh-CN" altLang="en-US" smtClean="0"/>
              <a:t>例。静息态</a:t>
            </a:r>
            <a:r>
              <a:rPr lang="en-US" altLang="zh-CN" smtClean="0"/>
              <a:t>fMRI</a:t>
            </a:r>
            <a:r>
              <a:rPr lang="zh-CN" altLang="en-US" smtClean="0"/>
              <a:t>低频（</a:t>
            </a:r>
            <a:r>
              <a:rPr lang="en-US" altLang="zh-CN" smtClean="0"/>
              <a:t>0.01</a:t>
            </a:r>
            <a:r>
              <a:rPr lang="zh-CN" altLang="en-US" smtClean="0"/>
              <a:t>－</a:t>
            </a:r>
            <a:r>
              <a:rPr lang="en-US" altLang="zh-CN" smtClean="0"/>
              <a:t>0.08Hz</a:t>
            </a:r>
            <a:r>
              <a:rPr lang="zh-CN" altLang="en-US" smtClean="0"/>
              <a:t>）振幅（</a:t>
            </a:r>
            <a:r>
              <a:rPr lang="en-US" altLang="zh-CN" smtClean="0"/>
              <a:t>amplitude of low frequency fluctuation, ALFF</a:t>
            </a:r>
            <a:r>
              <a:rPr lang="zh-CN" altLang="en-US" smtClean="0"/>
              <a:t>）可能反映了自发脑活动的强度。</a:t>
            </a:r>
            <a:r>
              <a:rPr lang="en-US" altLang="zh-CN" smtClean="0"/>
              <a:t>SC:</a:t>
            </a:r>
            <a:r>
              <a:rPr lang="zh-CN" altLang="en-US" smtClean="0"/>
              <a:t>鞍上池</a:t>
            </a:r>
            <a:r>
              <a:rPr lang="en-US" altLang="zh-CN" smtClean="0"/>
              <a:t> 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41938696-3931-3A46-B6A0-021EC0F1D6F3}" type="slidenum">
              <a:rPr lang="en-US" altLang="zh-CN"/>
              <a:pPr/>
              <a:t>33</a:t>
            </a:fld>
            <a:endParaRPr lang="en-US" altLang="zh-CN"/>
          </a:p>
        </p:txBody>
      </p:sp>
      <p:sp>
        <p:nvSpPr>
          <p:cNvPr id="559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59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宋体" charset="-122"/>
                <a:cs typeface="宋体" charset="-122"/>
              </a:rPr>
              <a:t>ADHD13</a:t>
            </a:r>
            <a:r>
              <a:rPr lang="zh-CN" altLang="en-US">
                <a:ea typeface="宋体" charset="-122"/>
                <a:cs typeface="宋体" charset="-122"/>
              </a:rPr>
              <a:t>例，正常对照儿童</a:t>
            </a:r>
            <a:r>
              <a:rPr lang="en-US" altLang="zh-CN">
                <a:ea typeface="宋体" charset="-122"/>
                <a:cs typeface="宋体" charset="-122"/>
              </a:rPr>
              <a:t>12</a:t>
            </a:r>
            <a:r>
              <a:rPr lang="zh-CN" altLang="en-US">
                <a:ea typeface="宋体" charset="-122"/>
                <a:cs typeface="宋体" charset="-122"/>
              </a:rPr>
              <a:t>例。静息态</a:t>
            </a:r>
            <a:r>
              <a:rPr lang="en-US" altLang="zh-CN">
                <a:ea typeface="宋体" charset="-122"/>
                <a:cs typeface="宋体" charset="-122"/>
              </a:rPr>
              <a:t>fMRI</a:t>
            </a:r>
            <a:r>
              <a:rPr lang="zh-CN" altLang="en-US">
                <a:ea typeface="宋体" charset="-122"/>
                <a:cs typeface="宋体" charset="-122"/>
              </a:rPr>
              <a:t>低频（</a:t>
            </a:r>
            <a:r>
              <a:rPr lang="en-US" altLang="zh-CN">
                <a:ea typeface="宋体" charset="-122"/>
                <a:cs typeface="宋体" charset="-122"/>
              </a:rPr>
              <a:t>0.01</a:t>
            </a:r>
            <a:r>
              <a:rPr lang="zh-CN" altLang="en-US">
                <a:ea typeface="宋体" charset="-122"/>
                <a:cs typeface="宋体" charset="-122"/>
              </a:rPr>
              <a:t>－</a:t>
            </a:r>
            <a:r>
              <a:rPr lang="en-US" altLang="zh-CN">
                <a:ea typeface="宋体" charset="-122"/>
                <a:cs typeface="宋体" charset="-122"/>
              </a:rPr>
              <a:t>0.08Hz</a:t>
            </a:r>
            <a:r>
              <a:rPr lang="zh-CN" altLang="en-US">
                <a:ea typeface="宋体" charset="-122"/>
                <a:cs typeface="宋体" charset="-122"/>
              </a:rPr>
              <a:t>）振幅（</a:t>
            </a:r>
            <a:r>
              <a:rPr lang="en-US" altLang="zh-CN">
                <a:ea typeface="宋体" charset="-122"/>
                <a:cs typeface="宋体" charset="-122"/>
              </a:rPr>
              <a:t>amplitude of low frequency fluctuation, ALFF</a:t>
            </a:r>
            <a:r>
              <a:rPr lang="zh-CN" altLang="en-US">
                <a:ea typeface="宋体" charset="-122"/>
                <a:cs typeface="宋体" charset="-122"/>
              </a:rPr>
              <a:t>）可能反映了自发脑活动的强度。</a:t>
            </a:r>
            <a:endParaRPr lang="en-US" altLang="zh-CN">
              <a:ea typeface="宋体" charset="-122"/>
              <a:cs typeface="宋体" charset="-122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056D6B2B-367C-1E42-8926-63FAB91A2695}" type="slidenum">
              <a:rPr lang="en-US" altLang="zh-CN"/>
              <a:pPr/>
              <a:t>34</a:t>
            </a:fld>
            <a:endParaRPr lang="en-US" altLang="zh-CN"/>
          </a:p>
        </p:txBody>
      </p:sp>
      <p:sp>
        <p:nvSpPr>
          <p:cNvPr id="343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75F704-0EEA-F846-A410-7AA6DDCD3BFE}" type="slidenum">
              <a:rPr lang="en-US" altLang="zh-CN"/>
              <a:pPr/>
              <a:t>2</a:t>
            </a:fld>
            <a:endParaRPr lang="en-US" altLang="zh-CN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zh-CN" altLang="en-US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056D6B2B-367C-1E42-8926-63FAB91A2695}" type="slidenum">
              <a:rPr lang="en-US" altLang="zh-CN"/>
              <a:pPr/>
              <a:t>35</a:t>
            </a:fld>
            <a:endParaRPr lang="en-US" altLang="zh-CN"/>
          </a:p>
        </p:txBody>
      </p:sp>
      <p:sp>
        <p:nvSpPr>
          <p:cNvPr id="343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67401D-CDE1-E34F-89A7-E6AE672BECFC}" type="slidenum">
              <a:rPr lang="en-US" altLang="zh-CN"/>
              <a:pPr/>
              <a:t>36</a:t>
            </a:fld>
            <a:endParaRPr lang="en-US" altLang="zh-CN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zh-CN" altLang="en-US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056D6B2B-367C-1E42-8926-63FAB91A2695}" type="slidenum">
              <a:rPr lang="en-US" altLang="zh-CN"/>
              <a:pPr/>
              <a:t>37</a:t>
            </a:fld>
            <a:endParaRPr lang="en-US" altLang="zh-CN"/>
          </a:p>
        </p:txBody>
      </p:sp>
      <p:sp>
        <p:nvSpPr>
          <p:cNvPr id="343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056D6B2B-367C-1E42-8926-63FAB91A2695}" type="slidenum">
              <a:rPr lang="en-US" altLang="zh-CN"/>
              <a:pPr/>
              <a:t>38</a:t>
            </a:fld>
            <a:endParaRPr lang="en-US" altLang="zh-CN"/>
          </a:p>
        </p:txBody>
      </p:sp>
      <p:sp>
        <p:nvSpPr>
          <p:cNvPr id="343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056D6B2B-367C-1E42-8926-63FAB91A2695}" type="slidenum">
              <a:rPr lang="en-US" altLang="zh-CN"/>
              <a:pPr/>
              <a:t>39</a:t>
            </a:fld>
            <a:endParaRPr lang="en-US" altLang="zh-CN"/>
          </a:p>
        </p:txBody>
      </p:sp>
      <p:sp>
        <p:nvSpPr>
          <p:cNvPr id="343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056D6B2B-367C-1E42-8926-63FAB91A2695}" type="slidenum">
              <a:rPr lang="en-US" altLang="zh-CN"/>
              <a:pPr/>
              <a:t>40</a:t>
            </a:fld>
            <a:endParaRPr lang="en-US" altLang="zh-CN"/>
          </a:p>
        </p:txBody>
      </p:sp>
      <p:sp>
        <p:nvSpPr>
          <p:cNvPr id="343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75F704-0EEA-F846-A410-7AA6DDCD3BFE}" type="slidenum">
              <a:rPr lang="en-US" altLang="zh-CN"/>
              <a:pPr/>
              <a:t>41</a:t>
            </a:fld>
            <a:endParaRPr lang="en-US" altLang="zh-CN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zh-CN" altLang="en-US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0D4F4365-31BA-1044-9F95-49C4E25796CA}" type="slidenum">
              <a:rPr lang="en-US" altLang="zh-CN"/>
              <a:pPr/>
              <a:t>42</a:t>
            </a:fld>
            <a:endParaRPr lang="en-US" altLang="zh-CN"/>
          </a:p>
        </p:txBody>
      </p:sp>
      <p:sp>
        <p:nvSpPr>
          <p:cNvPr id="65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5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9166BCD0-8775-AC4A-AA25-CEB4C402CA27}" type="slidenum">
              <a:rPr lang="en-US" altLang="zh-CN"/>
              <a:pPr/>
              <a:t>43</a:t>
            </a:fld>
            <a:endParaRPr lang="en-US" altLang="zh-CN"/>
          </a:p>
        </p:txBody>
      </p:sp>
      <p:sp>
        <p:nvSpPr>
          <p:cNvPr id="66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6B3A6966-523A-1440-99E4-E67BC6987246}" type="slidenum">
              <a:rPr lang="en-US" altLang="zh-CN"/>
              <a:pPr/>
              <a:t>44</a:t>
            </a:fld>
            <a:endParaRPr lang="en-US" altLang="zh-CN"/>
          </a:p>
        </p:txBody>
      </p:sp>
      <p:sp>
        <p:nvSpPr>
          <p:cNvPr id="66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75F704-0EEA-F846-A410-7AA6DDCD3BFE}" type="slidenum">
              <a:rPr lang="en-US" altLang="zh-CN"/>
              <a:pPr/>
              <a:t>10</a:t>
            </a:fld>
            <a:endParaRPr lang="en-US" altLang="zh-CN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zh-CN" altLang="en-US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3F09B91A-D0D6-3A41-AE4C-B66255429856}" type="slidenum">
              <a:rPr lang="en-US" altLang="zh-CN"/>
              <a:pPr/>
              <a:t>45</a:t>
            </a:fld>
            <a:endParaRPr lang="en-US" altLang="zh-CN"/>
          </a:p>
        </p:txBody>
      </p:sp>
      <p:sp>
        <p:nvSpPr>
          <p:cNvPr id="66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3F09B91A-D0D6-3A41-AE4C-B66255429856}" type="slidenum">
              <a:rPr lang="en-US" altLang="zh-CN"/>
              <a:pPr/>
              <a:t>46</a:t>
            </a:fld>
            <a:endParaRPr lang="en-US" altLang="zh-CN"/>
          </a:p>
        </p:txBody>
      </p:sp>
      <p:sp>
        <p:nvSpPr>
          <p:cNvPr id="66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3F09B91A-D0D6-3A41-AE4C-B66255429856}" type="slidenum">
              <a:rPr lang="en-US" altLang="zh-CN"/>
              <a:pPr/>
              <a:t>47</a:t>
            </a:fld>
            <a:endParaRPr lang="en-US" altLang="zh-CN"/>
          </a:p>
        </p:txBody>
      </p:sp>
      <p:sp>
        <p:nvSpPr>
          <p:cNvPr id="66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3F09B91A-D0D6-3A41-AE4C-B66255429856}" type="slidenum">
              <a:rPr lang="en-US" altLang="zh-CN"/>
              <a:pPr/>
              <a:t>48</a:t>
            </a:fld>
            <a:endParaRPr lang="en-US" altLang="zh-CN"/>
          </a:p>
        </p:txBody>
      </p:sp>
      <p:sp>
        <p:nvSpPr>
          <p:cNvPr id="66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B9C9B4F-B1CA-984D-941F-A4DCA3B985B3}" type="slidenum">
              <a:rPr lang="en-US" altLang="zh-CN" b="0">
                <a:latin typeface="Arial" charset="0"/>
              </a:rPr>
              <a:pPr eaLnBrk="1" hangingPunct="1"/>
              <a:t>49</a:t>
            </a:fld>
            <a:endParaRPr lang="en-US" altLang="zh-CN" b="0">
              <a:latin typeface="Arial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>
              <a:ea typeface="宋体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B9C9B4F-B1CA-984D-941F-A4DCA3B985B3}" type="slidenum">
              <a:rPr lang="en-US" altLang="zh-CN" b="0">
                <a:latin typeface="Arial" charset="0"/>
              </a:rPr>
              <a:pPr eaLnBrk="1" hangingPunct="1"/>
              <a:t>50</a:t>
            </a:fld>
            <a:endParaRPr lang="en-US" altLang="zh-CN" b="0">
              <a:latin typeface="Arial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>
              <a:ea typeface="宋体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0D4F4365-31BA-1044-9F95-49C4E25796CA}" type="slidenum">
              <a:rPr lang="en-US" altLang="zh-CN"/>
              <a:pPr/>
              <a:t>51</a:t>
            </a:fld>
            <a:endParaRPr lang="en-US" altLang="zh-CN"/>
          </a:p>
        </p:txBody>
      </p:sp>
      <p:sp>
        <p:nvSpPr>
          <p:cNvPr id="65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5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3F09B91A-D0D6-3A41-AE4C-B66255429856}" type="slidenum">
              <a:rPr lang="en-US" altLang="zh-CN"/>
              <a:pPr/>
              <a:t>52</a:t>
            </a:fld>
            <a:endParaRPr lang="en-US" altLang="zh-CN"/>
          </a:p>
        </p:txBody>
      </p:sp>
      <p:sp>
        <p:nvSpPr>
          <p:cNvPr id="66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3F09B91A-D0D6-3A41-AE4C-B66255429856}" type="slidenum">
              <a:rPr lang="en-US" altLang="zh-CN"/>
              <a:pPr/>
              <a:t>53</a:t>
            </a:fld>
            <a:endParaRPr lang="en-US" altLang="zh-CN"/>
          </a:p>
        </p:txBody>
      </p:sp>
      <p:sp>
        <p:nvSpPr>
          <p:cNvPr id="66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3F09B91A-D0D6-3A41-AE4C-B66255429856}" type="slidenum">
              <a:rPr lang="en-US" altLang="zh-CN"/>
              <a:pPr/>
              <a:t>54</a:t>
            </a:fld>
            <a:endParaRPr lang="en-US" altLang="zh-CN"/>
          </a:p>
        </p:txBody>
      </p:sp>
      <p:sp>
        <p:nvSpPr>
          <p:cNvPr id="66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056D6B2B-367C-1E42-8926-63FAB91A2695}" type="slidenum">
              <a:rPr lang="en-US" altLang="zh-CN"/>
              <a:pPr/>
              <a:t>11</a:t>
            </a:fld>
            <a:endParaRPr lang="en-US" altLang="zh-CN"/>
          </a:p>
        </p:txBody>
      </p:sp>
      <p:sp>
        <p:nvSpPr>
          <p:cNvPr id="343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3F09B91A-D0D6-3A41-AE4C-B66255429856}" type="slidenum">
              <a:rPr lang="en-US" altLang="zh-CN"/>
              <a:pPr/>
              <a:t>55</a:t>
            </a:fld>
            <a:endParaRPr lang="en-US" altLang="zh-CN"/>
          </a:p>
        </p:txBody>
      </p:sp>
      <p:sp>
        <p:nvSpPr>
          <p:cNvPr id="66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3F09B91A-D0D6-3A41-AE4C-B66255429856}" type="slidenum">
              <a:rPr lang="en-US" altLang="zh-CN"/>
              <a:pPr/>
              <a:t>56</a:t>
            </a:fld>
            <a:endParaRPr lang="en-US" altLang="zh-CN"/>
          </a:p>
        </p:txBody>
      </p:sp>
      <p:sp>
        <p:nvSpPr>
          <p:cNvPr id="66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0D4F4365-31BA-1044-9F95-49C4E25796CA}" type="slidenum">
              <a:rPr lang="en-US" altLang="zh-CN"/>
              <a:pPr/>
              <a:t>57</a:t>
            </a:fld>
            <a:endParaRPr lang="en-US" altLang="zh-CN"/>
          </a:p>
        </p:txBody>
      </p:sp>
      <p:sp>
        <p:nvSpPr>
          <p:cNvPr id="65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5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3F09B91A-D0D6-3A41-AE4C-B66255429856}" type="slidenum">
              <a:rPr lang="en-US" altLang="zh-CN"/>
              <a:pPr/>
              <a:t>58</a:t>
            </a:fld>
            <a:endParaRPr lang="en-US" altLang="zh-CN"/>
          </a:p>
        </p:txBody>
      </p:sp>
      <p:sp>
        <p:nvSpPr>
          <p:cNvPr id="66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3F09B91A-D0D6-3A41-AE4C-B66255429856}" type="slidenum">
              <a:rPr lang="en-US" altLang="zh-CN"/>
              <a:pPr/>
              <a:t>59</a:t>
            </a:fld>
            <a:endParaRPr lang="en-US" altLang="zh-CN"/>
          </a:p>
        </p:txBody>
      </p:sp>
      <p:sp>
        <p:nvSpPr>
          <p:cNvPr id="66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3F09B91A-D0D6-3A41-AE4C-B66255429856}" type="slidenum">
              <a:rPr lang="en-US" altLang="zh-CN"/>
              <a:pPr/>
              <a:t>60</a:t>
            </a:fld>
            <a:endParaRPr lang="en-US" altLang="zh-CN"/>
          </a:p>
        </p:txBody>
      </p:sp>
      <p:sp>
        <p:nvSpPr>
          <p:cNvPr id="66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3F09B91A-D0D6-3A41-AE4C-B66255429856}" type="slidenum">
              <a:rPr lang="en-US" altLang="zh-CN"/>
              <a:pPr/>
              <a:t>61</a:t>
            </a:fld>
            <a:endParaRPr lang="en-US" altLang="zh-CN"/>
          </a:p>
        </p:txBody>
      </p:sp>
      <p:sp>
        <p:nvSpPr>
          <p:cNvPr id="66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0D4F4365-31BA-1044-9F95-49C4E25796CA}" type="slidenum">
              <a:rPr lang="en-US" altLang="zh-CN"/>
              <a:pPr/>
              <a:t>62</a:t>
            </a:fld>
            <a:endParaRPr lang="en-US" altLang="zh-CN"/>
          </a:p>
        </p:txBody>
      </p:sp>
      <p:sp>
        <p:nvSpPr>
          <p:cNvPr id="65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5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3F09B91A-D0D6-3A41-AE4C-B66255429856}" type="slidenum">
              <a:rPr lang="en-US" altLang="zh-CN"/>
              <a:pPr/>
              <a:t>63</a:t>
            </a:fld>
            <a:endParaRPr lang="en-US" altLang="zh-CN"/>
          </a:p>
        </p:txBody>
      </p:sp>
      <p:sp>
        <p:nvSpPr>
          <p:cNvPr id="66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3F09B91A-D0D6-3A41-AE4C-B66255429856}" type="slidenum">
              <a:rPr lang="en-US" altLang="zh-CN"/>
              <a:pPr/>
              <a:t>64</a:t>
            </a:fld>
            <a:endParaRPr lang="en-US" altLang="zh-CN"/>
          </a:p>
        </p:txBody>
      </p:sp>
      <p:sp>
        <p:nvSpPr>
          <p:cNvPr id="66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056D6B2B-367C-1E42-8926-63FAB91A2695}" type="slidenum">
              <a:rPr lang="en-US" altLang="zh-CN"/>
              <a:pPr/>
              <a:t>12</a:t>
            </a:fld>
            <a:endParaRPr lang="en-US" altLang="zh-CN"/>
          </a:p>
        </p:txBody>
      </p:sp>
      <p:sp>
        <p:nvSpPr>
          <p:cNvPr id="343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3F09B91A-D0D6-3A41-AE4C-B66255429856}" type="slidenum">
              <a:rPr lang="en-US" altLang="zh-CN"/>
              <a:pPr/>
              <a:t>65</a:t>
            </a:fld>
            <a:endParaRPr lang="en-US" altLang="zh-CN"/>
          </a:p>
        </p:txBody>
      </p:sp>
      <p:sp>
        <p:nvSpPr>
          <p:cNvPr id="66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3F09B91A-D0D6-3A41-AE4C-B66255429856}" type="slidenum">
              <a:rPr lang="en-US" altLang="zh-CN"/>
              <a:pPr/>
              <a:t>66</a:t>
            </a:fld>
            <a:endParaRPr lang="en-US" altLang="zh-CN"/>
          </a:p>
        </p:txBody>
      </p:sp>
      <p:sp>
        <p:nvSpPr>
          <p:cNvPr id="66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3F09B91A-D0D6-3A41-AE4C-B66255429856}" type="slidenum">
              <a:rPr lang="en-US" altLang="zh-CN"/>
              <a:pPr/>
              <a:t>67</a:t>
            </a:fld>
            <a:endParaRPr lang="en-US" altLang="zh-CN"/>
          </a:p>
        </p:txBody>
      </p:sp>
      <p:sp>
        <p:nvSpPr>
          <p:cNvPr id="66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3F09B91A-D0D6-3A41-AE4C-B66255429856}" type="slidenum">
              <a:rPr lang="en-US" altLang="zh-CN"/>
              <a:pPr/>
              <a:t>68</a:t>
            </a:fld>
            <a:endParaRPr lang="en-US" altLang="zh-CN"/>
          </a:p>
        </p:txBody>
      </p:sp>
      <p:sp>
        <p:nvSpPr>
          <p:cNvPr id="66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0D4F4365-31BA-1044-9F95-49C4E25796CA}" type="slidenum">
              <a:rPr lang="en-US" altLang="zh-CN"/>
              <a:pPr/>
              <a:t>69</a:t>
            </a:fld>
            <a:endParaRPr lang="en-US" altLang="zh-CN"/>
          </a:p>
        </p:txBody>
      </p:sp>
      <p:sp>
        <p:nvSpPr>
          <p:cNvPr id="65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5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3F09B91A-D0D6-3A41-AE4C-B66255429856}" type="slidenum">
              <a:rPr lang="en-US" altLang="zh-CN"/>
              <a:pPr/>
              <a:t>70</a:t>
            </a:fld>
            <a:endParaRPr lang="en-US" altLang="zh-CN"/>
          </a:p>
        </p:txBody>
      </p:sp>
      <p:sp>
        <p:nvSpPr>
          <p:cNvPr id="66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3F09B91A-D0D6-3A41-AE4C-B66255429856}" type="slidenum">
              <a:rPr lang="en-US" altLang="zh-CN"/>
              <a:pPr/>
              <a:t>71</a:t>
            </a:fld>
            <a:endParaRPr lang="en-US" altLang="zh-CN"/>
          </a:p>
        </p:txBody>
      </p:sp>
      <p:sp>
        <p:nvSpPr>
          <p:cNvPr id="66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3F09B91A-D0D6-3A41-AE4C-B66255429856}" type="slidenum">
              <a:rPr lang="en-US" altLang="zh-CN"/>
              <a:pPr/>
              <a:t>72</a:t>
            </a:fld>
            <a:endParaRPr lang="en-US" altLang="zh-CN"/>
          </a:p>
        </p:txBody>
      </p:sp>
      <p:sp>
        <p:nvSpPr>
          <p:cNvPr id="66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3F09B91A-D0D6-3A41-AE4C-B66255429856}" type="slidenum">
              <a:rPr lang="en-US" altLang="zh-CN"/>
              <a:pPr/>
              <a:t>73</a:t>
            </a:fld>
            <a:endParaRPr lang="en-US" altLang="zh-CN"/>
          </a:p>
        </p:txBody>
      </p:sp>
      <p:sp>
        <p:nvSpPr>
          <p:cNvPr id="66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3F09B91A-D0D6-3A41-AE4C-B66255429856}" type="slidenum">
              <a:rPr lang="en-US" altLang="zh-CN"/>
              <a:pPr/>
              <a:t>74</a:t>
            </a:fld>
            <a:endParaRPr lang="en-US" altLang="zh-CN"/>
          </a:p>
        </p:txBody>
      </p:sp>
      <p:sp>
        <p:nvSpPr>
          <p:cNvPr id="66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8FEA625-E6A8-D545-A3F8-4B7CF5173800}" type="slidenum">
              <a:rPr lang="en-US"/>
              <a:pPr/>
              <a:t>14</a:t>
            </a:fld>
            <a:endParaRPr lang="en-US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3F09B91A-D0D6-3A41-AE4C-B66255429856}" type="slidenum">
              <a:rPr lang="en-US" altLang="zh-CN"/>
              <a:pPr/>
              <a:t>75</a:t>
            </a:fld>
            <a:endParaRPr lang="en-US" altLang="zh-CN"/>
          </a:p>
        </p:txBody>
      </p:sp>
      <p:sp>
        <p:nvSpPr>
          <p:cNvPr id="66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3F09B91A-D0D6-3A41-AE4C-B66255429856}" type="slidenum">
              <a:rPr lang="en-US" altLang="zh-CN"/>
              <a:pPr/>
              <a:t>76</a:t>
            </a:fld>
            <a:endParaRPr lang="en-US" altLang="zh-CN"/>
          </a:p>
        </p:txBody>
      </p:sp>
      <p:sp>
        <p:nvSpPr>
          <p:cNvPr id="66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3F09B91A-D0D6-3A41-AE4C-B66255429856}" type="slidenum">
              <a:rPr lang="en-US" altLang="zh-CN"/>
              <a:pPr/>
              <a:t>77</a:t>
            </a:fld>
            <a:endParaRPr lang="en-US" altLang="zh-CN"/>
          </a:p>
        </p:txBody>
      </p:sp>
      <p:sp>
        <p:nvSpPr>
          <p:cNvPr id="66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3F09B91A-D0D6-3A41-AE4C-B66255429856}" type="slidenum">
              <a:rPr lang="en-US" altLang="zh-CN"/>
              <a:pPr/>
              <a:t>78</a:t>
            </a:fld>
            <a:endParaRPr lang="en-US" altLang="zh-CN"/>
          </a:p>
        </p:txBody>
      </p:sp>
      <p:sp>
        <p:nvSpPr>
          <p:cNvPr id="66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0D4F4365-31BA-1044-9F95-49C4E25796CA}" type="slidenum">
              <a:rPr lang="en-US" altLang="zh-CN"/>
              <a:pPr/>
              <a:t>79</a:t>
            </a:fld>
            <a:endParaRPr lang="en-US" altLang="zh-CN"/>
          </a:p>
        </p:txBody>
      </p:sp>
      <p:sp>
        <p:nvSpPr>
          <p:cNvPr id="65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5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75F704-0EEA-F846-A410-7AA6DDCD3BFE}" type="slidenum">
              <a:rPr lang="en-US" altLang="zh-CN"/>
              <a:pPr/>
              <a:t>80</a:t>
            </a:fld>
            <a:endParaRPr lang="en-US" altLang="zh-CN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zh-CN" altLang="en-US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056D6B2B-367C-1E42-8926-63FAB91A2695}" type="slidenum">
              <a:rPr lang="en-US" altLang="zh-CN"/>
              <a:pPr/>
              <a:t>81</a:t>
            </a:fld>
            <a:endParaRPr lang="en-US" altLang="zh-CN"/>
          </a:p>
        </p:txBody>
      </p:sp>
      <p:sp>
        <p:nvSpPr>
          <p:cNvPr id="343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Arial" charset="0"/>
                <a:ea typeface="宋体" pitchFamily="2" charset="-122"/>
                <a:cs typeface="宋体" charset="-122"/>
              </a:rPr>
              <a:t>a sensitivity of 81% and a specificity of 73%.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E88267-3223-3D49-A308-28006505980C}" type="slidenum">
              <a:rPr lang="en-US" altLang="zh-CN" smtClean="0"/>
              <a:pPr>
                <a:defRPr/>
              </a:pPr>
              <a:t>88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75F704-0EEA-F846-A410-7AA6DDCD3BFE}" type="slidenum">
              <a:rPr lang="en-US" altLang="zh-CN"/>
              <a:pPr/>
              <a:t>100</a:t>
            </a:fld>
            <a:endParaRPr lang="en-US" altLang="zh-CN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zh-CN" altLang="en-US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How do we measure this organization?</a:t>
            </a: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5066E08-0CDB-EB42-B09D-0DB55618F37C}" type="slidenum">
              <a:rPr lang="en-US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zh-CN" altLang="en-US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zh-CN" altLang="en-US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E906DE-5516-6540-8BA1-7D80C115C557}" type="slidenum">
              <a:rPr lang="en-US" altLang="zh-CN"/>
              <a:pPr/>
              <a:t>19</a:t>
            </a:fld>
            <a:endParaRPr lang="en-US" altLang="zh-CN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zh-CN" altLang="en-US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zh-CN" altLang="en-US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7E06D5B4-E4BB-9C4F-9C91-B938997F8EB3}" type="slidenum">
              <a:rPr lang="en-US" altLang="zh-CN"/>
              <a:pPr/>
              <a:t>118</a:t>
            </a:fld>
            <a:endParaRPr lang="en-US" altLang="zh-CN"/>
          </a:p>
        </p:txBody>
      </p:sp>
      <p:sp>
        <p:nvSpPr>
          <p:cNvPr id="70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CN" smtClean="0"/>
              <a:t>ASL: Arterial spin labeled </a:t>
            </a:r>
            <a:r>
              <a:rPr lang="zh-CN" altLang="en-US" smtClean="0"/>
              <a:t>动脉自旋标记</a:t>
            </a:r>
            <a:r>
              <a:rPr lang="en-US" altLang="zh-CN" smtClean="0"/>
              <a:t> CBF; </a:t>
            </a:r>
          </a:p>
          <a:p>
            <a:pPr eaLnBrk="1" hangingPunct="1">
              <a:defRPr/>
            </a:pPr>
            <a:r>
              <a:rPr lang="en-US" altLang="zh-CN" smtClean="0"/>
              <a:t>VASO: Vascular Space Occupancy </a:t>
            </a:r>
            <a:r>
              <a:rPr lang="zh-CN" altLang="en-US" smtClean="0"/>
              <a:t>血管空间占用</a:t>
            </a:r>
            <a:r>
              <a:rPr lang="en-US" altLang="zh-CN" smtClean="0"/>
              <a:t> CBV</a:t>
            </a: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7E06D5B4-E4BB-9C4F-9C91-B938997F8EB3}" type="slidenum">
              <a:rPr lang="en-US" altLang="zh-CN"/>
              <a:pPr/>
              <a:t>119</a:t>
            </a:fld>
            <a:endParaRPr lang="en-US" altLang="zh-CN"/>
          </a:p>
        </p:txBody>
      </p:sp>
      <p:sp>
        <p:nvSpPr>
          <p:cNvPr id="70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CN" smtClean="0"/>
              <a:t>ASL: Arterial spin labeled </a:t>
            </a:r>
            <a:r>
              <a:rPr lang="zh-CN" altLang="en-US" smtClean="0"/>
              <a:t>动脉自旋标记</a:t>
            </a:r>
            <a:r>
              <a:rPr lang="en-US" altLang="zh-CN" smtClean="0"/>
              <a:t> CBF; </a:t>
            </a:r>
          </a:p>
          <a:p>
            <a:pPr eaLnBrk="1" hangingPunct="1">
              <a:defRPr/>
            </a:pPr>
            <a:r>
              <a:rPr lang="en-US" altLang="zh-CN" smtClean="0"/>
              <a:t>VASO: Vascular Space Occupancy </a:t>
            </a:r>
            <a:r>
              <a:rPr lang="zh-CN" altLang="en-US" smtClean="0"/>
              <a:t>血管空间占用</a:t>
            </a:r>
            <a:r>
              <a:rPr lang="en-US" altLang="zh-CN" smtClean="0"/>
              <a:t> CBV</a:t>
            </a: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Different</a:t>
            </a:r>
            <a:r>
              <a:rPr lang="en-US" baseline="0" dirty="0" smtClean="0"/>
              <a:t> Axis!!!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63094-25BF-8745-B78C-F35100F1F2BD}" type="slidenum">
              <a:rPr lang="en-US" altLang="zh-CN" smtClean="0"/>
              <a:pPr/>
              <a:t>120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700467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056D6B2B-367C-1E42-8926-63FAB91A2695}" type="slidenum">
              <a:rPr lang="en-US" altLang="zh-CN"/>
              <a:pPr/>
              <a:t>20</a:t>
            </a:fld>
            <a:endParaRPr lang="en-US" altLang="zh-CN"/>
          </a:p>
        </p:txBody>
      </p:sp>
      <p:sp>
        <p:nvSpPr>
          <p:cNvPr id="343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9525" y="2708275"/>
            <a:ext cx="9183688" cy="1501775"/>
            <a:chOff x="-6" y="1706"/>
            <a:chExt cx="5785" cy="946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-3" y="1706"/>
              <a:ext cx="5765" cy="946"/>
            </a:xfrm>
            <a:custGeom>
              <a:avLst/>
              <a:gdLst>
                <a:gd name="T0" fmla="*/ 6 w 5779"/>
                <a:gd name="T1" fmla="*/ 454 h 946"/>
                <a:gd name="T2" fmla="*/ 340 w 5779"/>
                <a:gd name="T3" fmla="*/ 454 h 946"/>
                <a:gd name="T4" fmla="*/ 727 w 5779"/>
                <a:gd name="T5" fmla="*/ 1 h 946"/>
                <a:gd name="T6" fmla="*/ 2421 w 5779"/>
                <a:gd name="T7" fmla="*/ 0 h 946"/>
                <a:gd name="T8" fmla="*/ 2556 w 5779"/>
                <a:gd name="T9" fmla="*/ 144 h 946"/>
                <a:gd name="T10" fmla="*/ 5569 w 5779"/>
                <a:gd name="T11" fmla="*/ 137 h 946"/>
                <a:gd name="T12" fmla="*/ 5569 w 5779"/>
                <a:gd name="T13" fmla="*/ 772 h 946"/>
                <a:gd name="T14" fmla="*/ 2794 w 5779"/>
                <a:gd name="T15" fmla="*/ 765 h 946"/>
                <a:gd name="T16" fmla="*/ 2656 w 5779"/>
                <a:gd name="T17" fmla="*/ 946 h 946"/>
                <a:gd name="T18" fmla="*/ 1817 w 5779"/>
                <a:gd name="T19" fmla="*/ 946 h 946"/>
                <a:gd name="T20" fmla="*/ 1603 w 5779"/>
                <a:gd name="T21" fmla="*/ 687 h 946"/>
                <a:gd name="T22" fmla="*/ 0 w 5779"/>
                <a:gd name="T23" fmla="*/ 687 h 946"/>
                <a:gd name="T24" fmla="*/ 35 w 5779"/>
                <a:gd name="T25" fmla="*/ 480 h 94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779" h="946">
                  <a:moveTo>
                    <a:pt x="6" y="454"/>
                  </a:moveTo>
                  <a:lnTo>
                    <a:pt x="355" y="454"/>
                  </a:lnTo>
                  <a:lnTo>
                    <a:pt x="757" y="1"/>
                  </a:lnTo>
                  <a:lnTo>
                    <a:pt x="2511" y="0"/>
                  </a:lnTo>
                  <a:lnTo>
                    <a:pt x="2646" y="144"/>
                  </a:lnTo>
                  <a:lnTo>
                    <a:pt x="5779" y="137"/>
                  </a:lnTo>
                  <a:lnTo>
                    <a:pt x="5779" y="772"/>
                  </a:lnTo>
                  <a:lnTo>
                    <a:pt x="2899" y="765"/>
                  </a:lnTo>
                  <a:lnTo>
                    <a:pt x="2757" y="946"/>
                  </a:lnTo>
                  <a:lnTo>
                    <a:pt x="1883" y="946"/>
                  </a:lnTo>
                  <a:lnTo>
                    <a:pt x="1663" y="687"/>
                  </a:lnTo>
                  <a:lnTo>
                    <a:pt x="0" y="687"/>
                  </a:lnTo>
                  <a:lnTo>
                    <a:pt x="35" y="480"/>
                  </a:lnTo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  <a:effectLst>
              <a:outerShdw dist="77251" dir="4832261" algn="ctr" rotWithShape="0">
                <a:srgbClr val="000066">
                  <a:alpha val="18999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Freeform 4" descr="01_img(Global Digtal Desigm(imageState)"/>
            <p:cNvSpPr>
              <a:spLocks/>
            </p:cNvSpPr>
            <p:nvPr/>
          </p:nvSpPr>
          <p:spPr bwMode="ltGray">
            <a:xfrm>
              <a:off x="-6" y="1731"/>
              <a:ext cx="5785" cy="895"/>
            </a:xfrm>
            <a:custGeom>
              <a:avLst/>
              <a:gdLst>
                <a:gd name="T0" fmla="*/ 0 w 5799"/>
                <a:gd name="T1" fmla="*/ 455 h 895"/>
                <a:gd name="T2" fmla="*/ 354 w 5799"/>
                <a:gd name="T3" fmla="*/ 454 h 895"/>
                <a:gd name="T4" fmla="*/ 746 w 5799"/>
                <a:gd name="T5" fmla="*/ 0 h 895"/>
                <a:gd name="T6" fmla="*/ 2406 w 5799"/>
                <a:gd name="T7" fmla="*/ 0 h 895"/>
                <a:gd name="T8" fmla="*/ 2542 w 5799"/>
                <a:gd name="T9" fmla="*/ 136 h 895"/>
                <a:gd name="T10" fmla="*/ 5589 w 5799"/>
                <a:gd name="T11" fmla="*/ 136 h 895"/>
                <a:gd name="T12" fmla="*/ 5578 w 5799"/>
                <a:gd name="T13" fmla="*/ 727 h 895"/>
                <a:gd name="T14" fmla="*/ 2778 w 5799"/>
                <a:gd name="T15" fmla="*/ 708 h 895"/>
                <a:gd name="T16" fmla="*/ 2649 w 5799"/>
                <a:gd name="T17" fmla="*/ 895 h 895"/>
                <a:gd name="T18" fmla="*/ 1831 w 5799"/>
                <a:gd name="T19" fmla="*/ 895 h 895"/>
                <a:gd name="T20" fmla="*/ 1621 w 5799"/>
                <a:gd name="T21" fmla="*/ 635 h 895"/>
                <a:gd name="T22" fmla="*/ 7 w 5799"/>
                <a:gd name="T23" fmla="*/ 635 h 895"/>
                <a:gd name="T24" fmla="*/ 7 w 5799"/>
                <a:gd name="T25" fmla="*/ 454 h 89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799" h="895">
                  <a:moveTo>
                    <a:pt x="0" y="455"/>
                  </a:moveTo>
                  <a:lnTo>
                    <a:pt x="369" y="454"/>
                  </a:lnTo>
                  <a:lnTo>
                    <a:pt x="776" y="0"/>
                  </a:lnTo>
                  <a:lnTo>
                    <a:pt x="2496" y="0"/>
                  </a:lnTo>
                  <a:lnTo>
                    <a:pt x="2632" y="136"/>
                  </a:lnTo>
                  <a:lnTo>
                    <a:pt x="5799" y="136"/>
                  </a:lnTo>
                  <a:lnTo>
                    <a:pt x="5788" y="727"/>
                  </a:lnTo>
                  <a:lnTo>
                    <a:pt x="2883" y="708"/>
                  </a:lnTo>
                  <a:lnTo>
                    <a:pt x="2747" y="895"/>
                  </a:lnTo>
                  <a:lnTo>
                    <a:pt x="1899" y="895"/>
                  </a:lnTo>
                  <a:lnTo>
                    <a:pt x="1681" y="635"/>
                  </a:lnTo>
                  <a:lnTo>
                    <a:pt x="7" y="635"/>
                  </a:lnTo>
                  <a:lnTo>
                    <a:pt x="7" y="454"/>
                  </a:lnTo>
                </a:path>
              </a:pathLst>
            </a:custGeom>
            <a:blipFill dpi="0" rotWithShape="1">
              <a:blip r:embed="rId2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04800" y="304800"/>
            <a:ext cx="1079500" cy="3968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defRPr/>
            </a:pPr>
            <a:r>
              <a:rPr lang="en-US" altLang="zh-CN" sz="2000" b="1" smtClean="0">
                <a:solidFill>
                  <a:srgbClr val="003399"/>
                </a:solidFill>
                <a:latin typeface="Verdana" pitchFamily="34" charset="0"/>
                <a:cs typeface="+mn-cs"/>
              </a:rPr>
              <a:t>LOGO</a:t>
            </a:r>
          </a:p>
        </p:txBody>
      </p:sp>
      <p:sp>
        <p:nvSpPr>
          <p:cNvPr id="16077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33400" y="4876800"/>
            <a:ext cx="8153400" cy="533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600"/>
            </a:lvl1pPr>
          </a:lstStyle>
          <a:p>
            <a:r>
              <a:rPr lang="en-US" altLang="zh-CN"/>
              <a:t>Click to edit Master subtitle style</a:t>
            </a:r>
          </a:p>
        </p:txBody>
      </p:sp>
      <p:sp>
        <p:nvSpPr>
          <p:cNvPr id="160775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755650" y="1700213"/>
            <a:ext cx="7777163" cy="792162"/>
          </a:xfrm>
          <a:effectLst>
            <a:outerShdw dist="53882" dir="2700000" algn="ctr" rotWithShape="0">
              <a:srgbClr val="000066">
                <a:alpha val="50000"/>
              </a:srgbClr>
            </a:outerShdw>
          </a:effectLst>
        </p:spPr>
        <p:txBody>
          <a:bodyPr/>
          <a:lstStyle>
            <a:lvl1pPr>
              <a:defRPr sz="4000" b="1">
                <a:latin typeface="Verdana" pitchFamily="34" charset="0"/>
              </a:defRPr>
            </a:lvl1pPr>
          </a:lstStyle>
          <a:p>
            <a:r>
              <a:rPr lang="en-US" altLang="ko-KR"/>
              <a:t>Click to edit Master title </a:t>
            </a:r>
            <a:br>
              <a:rPr lang="en-US" altLang="ko-KR"/>
            </a:br>
            <a:r>
              <a:rPr lang="en-US" altLang="ko-KR"/>
              <a:t>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5E496B-6245-3A42-88E6-8D93589BFCA5}" type="datetime1">
              <a:rPr lang="en-US" altLang="zh-CN"/>
              <a:pPr>
                <a:defRPr/>
              </a:pPr>
              <a:t>9/27/13</a:t>
            </a:fld>
            <a:endParaRPr lang="en-US" altLang="zh-C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40B92A-69DE-7743-AB8D-37FE2EF3958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711950" y="533400"/>
            <a:ext cx="2057400" cy="6056313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39750" y="533400"/>
            <a:ext cx="6019800" cy="6056313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97D9B-FD44-4148-8DDC-D95BE7E0CC37}" type="datetime1">
              <a:rPr lang="en-US" altLang="zh-CN"/>
              <a:pPr>
                <a:defRPr/>
              </a:pPr>
              <a:t>9/27/13</a:t>
            </a:fld>
            <a:endParaRPr lang="en-US" altLang="zh-C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9E2F5-6B2D-784C-8B6C-FFE0D46ACB6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7391400" cy="563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39750" y="1341438"/>
            <a:ext cx="4038600" cy="52482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730750" y="1341438"/>
            <a:ext cx="4038600" cy="254793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730750" y="4041775"/>
            <a:ext cx="4038600" cy="25479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C8F87-ADE3-2D4C-8154-5ED251A6B050}" type="datetime1">
              <a:rPr lang="en-US" altLang="zh-CN"/>
              <a:pPr>
                <a:defRPr/>
              </a:pPr>
              <a:t>9/27/13</a:t>
            </a:fld>
            <a:endParaRPr lang="en-US" altLang="zh-C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190A0A-A080-2C4C-8046-AD48F08BFA7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7391400" cy="563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539750" y="1341438"/>
            <a:ext cx="4038600" cy="52482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730750" y="1341438"/>
            <a:ext cx="4038600" cy="52482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E2BB58-EDAB-FF4E-832E-5F5A87E886AF}" type="datetime1">
              <a:rPr lang="en-US" altLang="zh-CN"/>
              <a:pPr>
                <a:defRPr/>
              </a:pPr>
              <a:t>9/27/13</a:t>
            </a:fld>
            <a:endParaRPr lang="en-US" altLang="zh-C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DCC22-1C4E-7140-BC32-0B9AD310072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7391400" cy="563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9750" y="1341438"/>
            <a:ext cx="4038600" cy="52482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30750" y="1341438"/>
            <a:ext cx="4038600" cy="25479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730750" y="4041775"/>
            <a:ext cx="4038600" cy="25479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2AA81E-6BD2-BE4A-A840-1D3B4D16C497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48C9E2-A366-4E4C-8312-6607A8F77A6B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28213B7C-1B6E-AE4F-BAA6-16D9F95A527B}" type="datetime1">
              <a:rPr lang="zh-CN" altLang="en-US"/>
              <a:pPr>
                <a:defRPr/>
              </a:pPr>
              <a:t>9/27/13</a:t>
            </a:fld>
            <a:endParaRPr lang="en-US" altLang="zh-C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9F29E7B8-F482-3643-863B-44706A6137B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573483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E75268-2666-A34B-817B-4168234F2DC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EBCD62-92F8-8847-A268-0261FEFC5549}" type="datetime1">
              <a:rPr lang="en-US" altLang="zh-CN"/>
              <a:pPr>
                <a:defRPr/>
              </a:pPr>
              <a:t>9/27/13</a:t>
            </a:fld>
            <a:endParaRPr lang="en-US" altLang="zh-C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8F613B-06EF-774F-82B1-5A6A5139A6A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E944A-B148-8645-B9AC-FA53279FCF8C}" type="datetime1">
              <a:rPr lang="en-US" altLang="zh-CN"/>
              <a:pPr>
                <a:defRPr/>
              </a:pPr>
              <a:t>9/27/13</a:t>
            </a:fld>
            <a:endParaRPr lang="en-US" altLang="zh-C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314791-69B7-014C-94DF-4D5EB940A80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39750" y="1341438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730750" y="1341438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4DB015-4E0D-FE4A-8696-F606460553C1}" type="datetime1">
              <a:rPr lang="en-US" altLang="zh-CN"/>
              <a:pPr>
                <a:defRPr/>
              </a:pPr>
              <a:t>9/27/13</a:t>
            </a:fld>
            <a:endParaRPr lang="en-US" altLang="zh-C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157992-DA0A-BB45-A42E-93B6E4A067B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32674-42A9-5041-A649-C17DA7900B3F}" type="datetime1">
              <a:rPr lang="en-US" altLang="zh-CN"/>
              <a:pPr>
                <a:defRPr/>
              </a:pPr>
              <a:t>9/27/13</a:t>
            </a:fld>
            <a:endParaRPr lang="en-US" altLang="zh-CN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94234-FF3D-9A41-B0EF-63570C35306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9617F-DC1D-2F49-9989-C96E559E1503}" type="datetime1">
              <a:rPr lang="en-US" altLang="zh-CN"/>
              <a:pPr>
                <a:defRPr/>
              </a:pPr>
              <a:t>9/27/13</a:t>
            </a:fld>
            <a:endParaRPr lang="en-US" altLang="zh-C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DD200-1988-784D-A3B6-011769C509B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017C1-0DE1-F842-A122-AC6A56C02DE9}" type="datetime1">
              <a:rPr lang="en-US" altLang="zh-CN"/>
              <a:pPr>
                <a:defRPr/>
              </a:pPr>
              <a:t>9/27/13</a:t>
            </a:fld>
            <a:endParaRPr lang="en-US" altLang="zh-C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AC1F4-2361-154A-B1EB-651291113BE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E0EEC-3876-3648-BC48-F8EF6B980B0C}" type="datetime1">
              <a:rPr lang="en-US" altLang="zh-CN"/>
              <a:pPr>
                <a:defRPr/>
              </a:pPr>
              <a:t>9/27/13</a:t>
            </a:fld>
            <a:endParaRPr lang="en-US" altLang="zh-C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CF677-A4A5-4543-8ABC-F3307C13F31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45D94-77EA-FB47-86EC-3ECEB863E93B}" type="datetime1">
              <a:rPr lang="en-US" altLang="zh-CN"/>
              <a:pPr>
                <a:defRPr/>
              </a:pPr>
              <a:t>9/27/13</a:t>
            </a:fld>
            <a:endParaRPr lang="en-US" altLang="zh-C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BA9FBC-D775-5346-A545-4DA0708C9ED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theme" Target="../theme/theme3.xml"/><Relationship Id="rId3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47"/>
            </a:gs>
            <a:gs pos="50000">
              <a:srgbClr val="000099"/>
            </a:gs>
            <a:gs pos="100000">
              <a:srgbClr val="000047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341438"/>
            <a:ext cx="8229600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00800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C79D9FAB-A80E-D642-ADB7-F2F1D93826DF}" type="datetime1">
              <a:rPr lang="en-US" altLang="zh-CN"/>
              <a:pPr>
                <a:defRPr/>
              </a:pPr>
              <a:t>9/27/13</a:t>
            </a:fld>
            <a:endParaRPr lang="en-US" altLang="zh-CN"/>
          </a:p>
        </p:txBody>
      </p:sp>
      <p:sp>
        <p:nvSpPr>
          <p:cNvPr id="15974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solidFill>
                  <a:srgbClr val="FFFF00"/>
                </a:solidFill>
                <a:latin typeface="Arial" charset="0"/>
              </a:defRPr>
            </a:lvl1pPr>
          </a:lstStyle>
          <a:p>
            <a:pPr>
              <a:defRPr/>
            </a:pPr>
            <a:fld id="{5AAFC56E-8D82-3D4F-A835-69AE0168CA6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1029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533400"/>
            <a:ext cx="73914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pic>
        <p:nvPicPr>
          <p:cNvPr id="1030" name="Picture 11" descr="logo1"/>
          <p:cNvPicPr>
            <a:picLocks noChangeAspect="1" noChangeArrowheads="1"/>
          </p:cNvPicPr>
          <p:nvPr userDrawn="1"/>
        </p:nvPicPr>
        <p:blipFill>
          <a:blip r:embed="rId16"/>
          <a:srcRect/>
          <a:stretch>
            <a:fillRect/>
          </a:stretch>
        </p:blipFill>
        <p:spPr bwMode="auto">
          <a:xfrm>
            <a:off x="39688" y="41275"/>
            <a:ext cx="1219200" cy="122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  <p:sldLayoutId id="2147483953" r:id="rId12"/>
    <p:sldLayoutId id="2147483954" r:id="rId13"/>
    <p:sldLayoutId id="2147483955" r:id="rId14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2"/>
        <a:buChar char="v"/>
        <a:defRPr sz="2800" b="1">
          <a:solidFill>
            <a:schemeClr val="tx2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2800">
          <a:solidFill>
            <a:schemeClr val="tx2"/>
          </a:solidFill>
          <a:latin typeface="+mj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2"/>
          </a:solidFill>
          <a:latin typeface="+mj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j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47"/>
            </a:gs>
            <a:gs pos="50000">
              <a:srgbClr val="000099"/>
            </a:gs>
            <a:gs pos="100000">
              <a:srgbClr val="000047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341438"/>
            <a:ext cx="8229600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00800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charset="0"/>
              </a:defRPr>
            </a:lvl1pPr>
          </a:lstStyle>
          <a:p>
            <a:pPr algn="l">
              <a:spcBef>
                <a:spcPct val="0"/>
              </a:spcBef>
            </a:pPr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15974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FFFF00"/>
                </a:solidFill>
                <a:latin typeface="Arial" charset="0"/>
              </a:defRPr>
            </a:lvl1pPr>
          </a:lstStyle>
          <a:p>
            <a:pPr>
              <a:spcBef>
                <a:spcPct val="0"/>
              </a:spcBef>
            </a:pPr>
            <a:fld id="{F99BD3CE-7718-B847-92D2-DA8F0B8AE19F}" type="slidenum">
              <a:rPr lang="en-US" altLang="zh-CN"/>
              <a:pPr>
                <a:spcBef>
                  <a:spcPct val="0"/>
                </a:spcBef>
              </a:pPr>
              <a:t>‹#›</a:t>
            </a:fld>
            <a:endParaRPr lang="en-US" altLang="zh-CN"/>
          </a:p>
        </p:txBody>
      </p:sp>
      <p:sp>
        <p:nvSpPr>
          <p:cNvPr id="1029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533400"/>
            <a:ext cx="73914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pic>
        <p:nvPicPr>
          <p:cNvPr id="1030" name="Picture 11" descr="logo1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39688" y="41275"/>
            <a:ext cx="1219200" cy="122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957" r:id="rId1"/>
    <p:sldLayoutId id="2147483963" r:id="rId2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2"/>
        <a:buChar char="v"/>
        <a:defRPr sz="2800" b="1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2800">
          <a:solidFill>
            <a:schemeClr val="tx2"/>
          </a:solidFill>
          <a:latin typeface="+mj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2"/>
          </a:solidFill>
          <a:latin typeface="+mj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j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47"/>
            </a:gs>
            <a:gs pos="50000">
              <a:srgbClr val="000099"/>
            </a:gs>
            <a:gs pos="100000">
              <a:srgbClr val="000047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341438"/>
            <a:ext cx="8229600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00800"/>
            <a:ext cx="2133600" cy="3206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charset="0"/>
              </a:defRPr>
            </a:lvl1pPr>
          </a:lstStyle>
          <a:p>
            <a:pPr algn="l">
              <a:spcBef>
                <a:spcPct val="0"/>
              </a:spcBef>
              <a:defRPr/>
            </a:pPr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15974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FFFF00"/>
                </a:solidFill>
                <a:latin typeface="Arial" charset="0"/>
              </a:defRPr>
            </a:lvl1pPr>
          </a:lstStyle>
          <a:p>
            <a:pPr>
              <a:spcBef>
                <a:spcPct val="0"/>
              </a:spcBef>
              <a:defRPr/>
            </a:pPr>
            <a:fld id="{D0603F6B-17CB-C248-AF0B-E4292CD54510}" type="slidenum">
              <a:rPr lang="en-US" altLang="zh-CN"/>
              <a:pPr>
                <a:spcBef>
                  <a:spcPct val="0"/>
                </a:spcBef>
                <a:defRPr/>
              </a:pPr>
              <a:t>‹#›</a:t>
            </a:fld>
            <a:endParaRPr lang="en-US" altLang="zh-CN"/>
          </a:p>
        </p:txBody>
      </p:sp>
      <p:sp>
        <p:nvSpPr>
          <p:cNvPr id="1029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533400"/>
            <a:ext cx="73914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pic>
        <p:nvPicPr>
          <p:cNvPr id="1030" name="Picture 11" descr="logo1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9688" y="41275"/>
            <a:ext cx="1219200" cy="122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959" r:id="rId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2"/>
        <a:buChar char="v"/>
        <a:defRPr sz="2800" b="1">
          <a:solidFill>
            <a:schemeClr val="tx2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2800">
          <a:solidFill>
            <a:schemeClr val="tx2"/>
          </a:solidFill>
          <a:latin typeface="+mj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2"/>
          </a:solidFill>
          <a:latin typeface="+mj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j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4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av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3.xml"/><Relationship Id="rId6" Type="http://schemas.openxmlformats.org/officeDocument/2006/relationships/image" Target="../media/image4.png"/><Relationship Id="rId1" Type="http://schemas.openxmlformats.org/officeDocument/2006/relationships/tags" Target="../tags/tag7.xml"/><Relationship Id="rId2" Type="http://schemas.microsoft.com/office/2007/relationships/media" Target="../media/media10.wav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1.wav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68.xml"/><Relationship Id="rId6" Type="http://schemas.openxmlformats.org/officeDocument/2006/relationships/image" Target="../media/image4.png"/><Relationship Id="rId1" Type="http://schemas.openxmlformats.org/officeDocument/2006/relationships/tags" Target="../tags/tag36.xml"/><Relationship Id="rId2" Type="http://schemas.microsoft.com/office/2007/relationships/media" Target="../media/media101.wav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audio" Target="file:///F:\Course_Data_Process_of_Rest_fMRI_Part3_DPARSFA_V2_2_Voice_130425\Course_Data_Process_of_R1436.wav" TargetMode="External"/><Relationship Id="rId4" Type="http://schemas.microsoft.com/office/2007/relationships/media" Target="../media/media102.wav"/><Relationship Id="rId5" Type="http://schemas.openxmlformats.org/officeDocument/2006/relationships/audio" Target="../media/media102.wav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69.xml"/><Relationship Id="rId8" Type="http://schemas.openxmlformats.org/officeDocument/2006/relationships/image" Target="../media/image20.png"/><Relationship Id="rId9" Type="http://schemas.openxmlformats.org/officeDocument/2006/relationships/image" Target="../media/image146.jpg"/><Relationship Id="rId10" Type="http://schemas.openxmlformats.org/officeDocument/2006/relationships/image" Target="../media/image4.png"/><Relationship Id="rId1" Type="http://schemas.openxmlformats.org/officeDocument/2006/relationships/tags" Target="../tags/tag37.xml"/><Relationship Id="rId2" Type="http://schemas.microsoft.com/office/2007/relationships/media" Target="file:///F:\Course_Data_Process_of_Rest_fMRI_Part3_DPARSFA_V2_2_Voice_130425\Course_Data_Process_of_R1436.wav" TargetMode="Externa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70.xml"/><Relationship Id="rId5" Type="http://schemas.openxmlformats.org/officeDocument/2006/relationships/image" Target="../media/image147.png"/><Relationship Id="rId6" Type="http://schemas.openxmlformats.org/officeDocument/2006/relationships/image" Target="../media/image4.png"/><Relationship Id="rId1" Type="http://schemas.microsoft.com/office/2007/relationships/media" Target="../media/media103.wav"/><Relationship Id="rId2" Type="http://schemas.openxmlformats.org/officeDocument/2006/relationships/audio" Target="../media/media103.wav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4.wav"/><Relationship Id="rId4" Type="http://schemas.openxmlformats.org/officeDocument/2006/relationships/slideLayout" Target="../slideLayouts/slideLayout15.xml"/><Relationship Id="rId5" Type="http://schemas.openxmlformats.org/officeDocument/2006/relationships/notesSlide" Target="../notesSlides/notesSlide71.xml"/><Relationship Id="rId6" Type="http://schemas.openxmlformats.org/officeDocument/2006/relationships/image" Target="../media/image4.png"/><Relationship Id="rId1" Type="http://schemas.openxmlformats.org/officeDocument/2006/relationships/tags" Target="../tags/tag38.xml"/><Relationship Id="rId2" Type="http://schemas.microsoft.com/office/2007/relationships/media" Target="../media/media104.wav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audio" Target="file:///F:\Course_Data_Process_of_Rest_fMRI_Part3_DPARSFA_V2_2_Voice_130425\Course_Data_Process_of_R1541.wav" TargetMode="External"/><Relationship Id="rId4" Type="http://schemas.microsoft.com/office/2007/relationships/media" Target="../media/media105.wav"/><Relationship Id="rId5" Type="http://schemas.openxmlformats.org/officeDocument/2006/relationships/audio" Target="../media/media105.wav"/><Relationship Id="rId6" Type="http://schemas.openxmlformats.org/officeDocument/2006/relationships/slideLayout" Target="../slideLayouts/slideLayout15.xml"/><Relationship Id="rId7" Type="http://schemas.openxmlformats.org/officeDocument/2006/relationships/notesSlide" Target="../notesSlides/notesSlide72.xml"/><Relationship Id="rId8" Type="http://schemas.openxmlformats.org/officeDocument/2006/relationships/image" Target="../media/image148.jpeg"/><Relationship Id="rId9" Type="http://schemas.openxmlformats.org/officeDocument/2006/relationships/image" Target="../media/image20.png"/><Relationship Id="rId10" Type="http://schemas.openxmlformats.org/officeDocument/2006/relationships/image" Target="../media/image4.png"/><Relationship Id="rId1" Type="http://schemas.openxmlformats.org/officeDocument/2006/relationships/tags" Target="../tags/tag39.xml"/><Relationship Id="rId2" Type="http://schemas.microsoft.com/office/2007/relationships/media" Target="file:///F:\Course_Data_Process_of_Rest_fMRI_Part3_DPARSFA_V2_2_Voice_130425\Course_Data_Process_of_R1541.wav" TargetMode="Externa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audio" Target="file:///F:\Course_Data_Process_of_Rest_fMRI_Part3_DPARSFA_V2_2_Voice_130425\Course_Data_Process_of_R1436.wav" TargetMode="External"/><Relationship Id="rId4" Type="http://schemas.microsoft.com/office/2007/relationships/media" Target="../media/media106.wav"/><Relationship Id="rId5" Type="http://schemas.openxmlformats.org/officeDocument/2006/relationships/audio" Target="../media/media106.wav"/><Relationship Id="rId6" Type="http://schemas.openxmlformats.org/officeDocument/2006/relationships/slideLayout" Target="../slideLayouts/slideLayout15.xml"/><Relationship Id="rId7" Type="http://schemas.openxmlformats.org/officeDocument/2006/relationships/notesSlide" Target="../notesSlides/notesSlide73.xml"/><Relationship Id="rId8" Type="http://schemas.openxmlformats.org/officeDocument/2006/relationships/image" Target="../media/image20.png"/><Relationship Id="rId9" Type="http://schemas.openxmlformats.org/officeDocument/2006/relationships/image" Target="../media/image146.jpg"/><Relationship Id="rId10" Type="http://schemas.openxmlformats.org/officeDocument/2006/relationships/image" Target="../media/image4.png"/><Relationship Id="rId1" Type="http://schemas.openxmlformats.org/officeDocument/2006/relationships/tags" Target="../tags/tag40.xml"/><Relationship Id="rId2" Type="http://schemas.microsoft.com/office/2007/relationships/media" Target="file:///F:\Course_Data_Process_of_Rest_fMRI_Part3_DPARSFA_V2_2_Voice_130425\Course_Data_Process_of_R1436.wav" TargetMode="Externa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audio" Target="file:///F:\Course_Data_Process_of_Rest_fMRI_Part3_DPARSFA_V2_2_Voice_130425\Course_Data_Process_of_R1513.wav" TargetMode="External"/><Relationship Id="rId4" Type="http://schemas.microsoft.com/office/2007/relationships/media" Target="../media/media107.wav"/><Relationship Id="rId5" Type="http://schemas.openxmlformats.org/officeDocument/2006/relationships/audio" Target="../media/media107.wav"/><Relationship Id="rId6" Type="http://schemas.openxmlformats.org/officeDocument/2006/relationships/slideLayout" Target="../slideLayouts/slideLayout15.xml"/><Relationship Id="rId7" Type="http://schemas.openxmlformats.org/officeDocument/2006/relationships/notesSlide" Target="../notesSlides/notesSlide74.xml"/><Relationship Id="rId8" Type="http://schemas.openxmlformats.org/officeDocument/2006/relationships/image" Target="../media/image146.jpg"/><Relationship Id="rId9" Type="http://schemas.openxmlformats.org/officeDocument/2006/relationships/image" Target="../media/image20.png"/><Relationship Id="rId10" Type="http://schemas.openxmlformats.org/officeDocument/2006/relationships/image" Target="../media/image4.png"/><Relationship Id="rId1" Type="http://schemas.openxmlformats.org/officeDocument/2006/relationships/tags" Target="../tags/tag41.xml"/><Relationship Id="rId2" Type="http://schemas.microsoft.com/office/2007/relationships/media" Target="file:///F:\Course_Data_Process_of_Rest_fMRI_Part3_DPARSFA_V2_2_Voice_130425\Course_Data_Process_of_R1513.wav" TargetMode="External"/></Relationships>
</file>

<file path=ppt/slides/_rels/slide107.xml.rels><?xml version="1.0" encoding="UTF-8" standalone="yes"?>
<Relationships xmlns="http://schemas.openxmlformats.org/package/2006/relationships"><Relationship Id="rId3" Type="http://schemas.microsoft.com/office/2007/relationships/media" Target="../media/media108.wav"/><Relationship Id="rId4" Type="http://schemas.openxmlformats.org/officeDocument/2006/relationships/audio" Target="../media/media108.wav"/><Relationship Id="rId5" Type="http://schemas.openxmlformats.org/officeDocument/2006/relationships/slideLayout" Target="../slideLayouts/slideLayout16.xml"/><Relationship Id="rId6" Type="http://schemas.openxmlformats.org/officeDocument/2006/relationships/image" Target="../media/image149.png"/><Relationship Id="rId7" Type="http://schemas.openxmlformats.org/officeDocument/2006/relationships/image" Target="../media/image20.png"/><Relationship Id="rId8" Type="http://schemas.openxmlformats.org/officeDocument/2006/relationships/image" Target="../media/image4.png"/><Relationship Id="rId1" Type="http://schemas.microsoft.com/office/2007/relationships/media" Target="file:///F:\Course_Data_Process_of_Rest_fMRI_Part3_DPARSFA_V2_2_Voice_130425\Course_Data_Process_of_R1514.wav" TargetMode="External"/><Relationship Id="rId2" Type="http://schemas.openxmlformats.org/officeDocument/2006/relationships/audio" Target="file:///F:\Course_Data_Process_of_Rest_fMRI_Part3_DPARSFA_V2_2_Voice_130425\Course_Data_Process_of_R1514.wav" TargetMode="Externa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audio" Target="file:///F:\Course_Data_Process_of_Rest_fMRI_Part3_DPARSFA_V2_2_Voice_130425\Course_Data_Process_of_R1515.wav" TargetMode="External"/><Relationship Id="rId4" Type="http://schemas.microsoft.com/office/2007/relationships/media" Target="../media/media109.wav"/><Relationship Id="rId5" Type="http://schemas.openxmlformats.org/officeDocument/2006/relationships/audio" Target="../media/media109.wav"/><Relationship Id="rId6" Type="http://schemas.openxmlformats.org/officeDocument/2006/relationships/slideLayout" Target="../slideLayouts/slideLayout16.xml"/><Relationship Id="rId7" Type="http://schemas.openxmlformats.org/officeDocument/2006/relationships/image" Target="../media/image150.png"/><Relationship Id="rId8" Type="http://schemas.openxmlformats.org/officeDocument/2006/relationships/image" Target="../media/image20.png"/><Relationship Id="rId9" Type="http://schemas.openxmlformats.org/officeDocument/2006/relationships/image" Target="../media/image4.png"/><Relationship Id="rId1" Type="http://schemas.openxmlformats.org/officeDocument/2006/relationships/tags" Target="../tags/tag42.xml"/><Relationship Id="rId2" Type="http://schemas.microsoft.com/office/2007/relationships/media" Target="file:///F:\Course_Data_Process_of_Rest_fMRI_Part3_DPARSFA_V2_2_Voice_130425\Course_Data_Process_of_R1515.wav" TargetMode="Externa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audio" Target="file:///F:\Course_Data_Process_of_Rest_fMRI_Part3_DPARSFA_V2_2_Voice_130425\Course_Data_Process_of_R1552.wav" TargetMode="External"/><Relationship Id="rId4" Type="http://schemas.microsoft.com/office/2007/relationships/media" Target="../media/media110.wav"/><Relationship Id="rId5" Type="http://schemas.openxmlformats.org/officeDocument/2006/relationships/audio" Target="../media/media110.wav"/><Relationship Id="rId6" Type="http://schemas.openxmlformats.org/officeDocument/2006/relationships/slideLayout" Target="../slideLayouts/slideLayout16.xml"/><Relationship Id="rId7" Type="http://schemas.openxmlformats.org/officeDocument/2006/relationships/image" Target="../media/image151.jpeg"/><Relationship Id="rId8" Type="http://schemas.openxmlformats.org/officeDocument/2006/relationships/image" Target="../media/image20.png"/><Relationship Id="rId9" Type="http://schemas.openxmlformats.org/officeDocument/2006/relationships/image" Target="../media/image4.png"/><Relationship Id="rId1" Type="http://schemas.openxmlformats.org/officeDocument/2006/relationships/tags" Target="../tags/tag43.xml"/><Relationship Id="rId2" Type="http://schemas.microsoft.com/office/2007/relationships/media" Target="file:///F:\Course_Data_Process_of_Rest_fMRI_Part3_DPARSFA_V2_2_Voice_130425\Course_Data_Process_of_R1552.wav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1.wav"/><Relationship Id="rId4" Type="http://schemas.openxmlformats.org/officeDocument/2006/relationships/audio" Target="../media/media11.wav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4.xml"/><Relationship Id="rId7" Type="http://schemas.openxmlformats.org/officeDocument/2006/relationships/image" Target="../media/image20.png"/><Relationship Id="rId8" Type="http://schemas.openxmlformats.org/officeDocument/2006/relationships/image" Target="../media/image4.png"/><Relationship Id="rId1" Type="http://schemas.microsoft.com/office/2007/relationships/media" Target="file:///F:\Course_Resting-state_fMRI_Basics_Voice_100506\Course_Resting-state_fMR475.wav" TargetMode="External"/><Relationship Id="rId2" Type="http://schemas.openxmlformats.org/officeDocument/2006/relationships/audio" Target="file:///F:\Course_Resting-state_fMRI_Basics_Voice_100506\Course_Resting-state_fMR475.wav" TargetMode="Externa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audio" Target="file:///F:\Course_Data_Process_of_Rest_fMRI_Part3_DPARSFA_V2_2_Voice_130425\Course_Data_Process_of_R1574.wav" TargetMode="External"/><Relationship Id="rId4" Type="http://schemas.microsoft.com/office/2007/relationships/media" Target="../media/media111.wav"/><Relationship Id="rId5" Type="http://schemas.openxmlformats.org/officeDocument/2006/relationships/audio" Target="../media/media111.wav"/><Relationship Id="rId6" Type="http://schemas.openxmlformats.org/officeDocument/2006/relationships/slideLayout" Target="../slideLayouts/slideLayout15.xml"/><Relationship Id="rId7" Type="http://schemas.openxmlformats.org/officeDocument/2006/relationships/notesSlide" Target="../notesSlides/notesSlide75.xml"/><Relationship Id="rId8" Type="http://schemas.openxmlformats.org/officeDocument/2006/relationships/image" Target="../media/image146.jpg"/><Relationship Id="rId9" Type="http://schemas.openxmlformats.org/officeDocument/2006/relationships/image" Target="../media/image20.png"/><Relationship Id="rId10" Type="http://schemas.openxmlformats.org/officeDocument/2006/relationships/image" Target="../media/image4.png"/><Relationship Id="rId1" Type="http://schemas.openxmlformats.org/officeDocument/2006/relationships/tags" Target="../tags/tag44.xml"/><Relationship Id="rId2" Type="http://schemas.microsoft.com/office/2007/relationships/media" Target="file:///F:\Course_Data_Process_of_Rest_fMRI_Part3_DPARSFA_V2_2_Voice_130425\Course_Data_Process_of_R1574.wav" TargetMode="Externa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audio" Target="file:///F:\Course_Data_Process_of_Rest_fMRI_Part3_DPARSFA_V2_2_Voice_130425\Course_Data_Process_of_R1580.wav" TargetMode="External"/><Relationship Id="rId4" Type="http://schemas.microsoft.com/office/2007/relationships/media" Target="../media/media112.wav"/><Relationship Id="rId5" Type="http://schemas.openxmlformats.org/officeDocument/2006/relationships/audio" Target="../media/media112.wav"/><Relationship Id="rId6" Type="http://schemas.openxmlformats.org/officeDocument/2006/relationships/slideLayout" Target="../slideLayouts/slideLayout15.xml"/><Relationship Id="rId7" Type="http://schemas.openxmlformats.org/officeDocument/2006/relationships/notesSlide" Target="../notesSlides/notesSlide76.xml"/><Relationship Id="rId8" Type="http://schemas.openxmlformats.org/officeDocument/2006/relationships/image" Target="../media/image152.png"/><Relationship Id="rId9" Type="http://schemas.openxmlformats.org/officeDocument/2006/relationships/image" Target="../media/image20.png"/><Relationship Id="rId10" Type="http://schemas.openxmlformats.org/officeDocument/2006/relationships/image" Target="../media/image4.png"/><Relationship Id="rId1" Type="http://schemas.openxmlformats.org/officeDocument/2006/relationships/tags" Target="../tags/tag45.xml"/><Relationship Id="rId2" Type="http://schemas.microsoft.com/office/2007/relationships/media" Target="file:///F:\Course_Data_Process_of_Rest_fMRI_Part3_DPARSFA_V2_2_Voice_130425\Course_Data_Process_of_R1580.wav" TargetMode="Externa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audio" Target="file:///F:\Course_Data_Process_of_Rest_fMRI_Part3_DPARSFA_V2_2_Voice_130425\Course_Data_Process_of_R1515.wav" TargetMode="External"/><Relationship Id="rId4" Type="http://schemas.microsoft.com/office/2007/relationships/media" Target="../media/media113.wav"/><Relationship Id="rId5" Type="http://schemas.openxmlformats.org/officeDocument/2006/relationships/audio" Target="../media/media113.wav"/><Relationship Id="rId6" Type="http://schemas.openxmlformats.org/officeDocument/2006/relationships/slideLayout" Target="../slideLayouts/slideLayout16.xml"/><Relationship Id="rId7" Type="http://schemas.openxmlformats.org/officeDocument/2006/relationships/image" Target="../media/image150.png"/><Relationship Id="rId8" Type="http://schemas.openxmlformats.org/officeDocument/2006/relationships/image" Target="../media/image20.png"/><Relationship Id="rId9" Type="http://schemas.openxmlformats.org/officeDocument/2006/relationships/image" Target="../media/image4.png"/><Relationship Id="rId1" Type="http://schemas.openxmlformats.org/officeDocument/2006/relationships/tags" Target="../tags/tag46.xml"/><Relationship Id="rId2" Type="http://schemas.microsoft.com/office/2007/relationships/media" Target="file:///F:\Course_Data_Process_of_Rest_fMRI_Part3_DPARSFA_V2_2_Voice_130425\Course_Data_Process_of_R1515.wav" TargetMode="Externa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audio" Target="file:///F:\Course_Data_Process_of_Rest_fMRI_Part3_DPARSFA_V2_2_Voice_130425\Course_Data_Process_of_R1594.wav" TargetMode="External"/><Relationship Id="rId4" Type="http://schemas.microsoft.com/office/2007/relationships/media" Target="../media/media114.wav"/><Relationship Id="rId5" Type="http://schemas.openxmlformats.org/officeDocument/2006/relationships/audio" Target="../media/media114.wav"/><Relationship Id="rId6" Type="http://schemas.openxmlformats.org/officeDocument/2006/relationships/slideLayout" Target="../slideLayouts/slideLayout15.xml"/><Relationship Id="rId7" Type="http://schemas.openxmlformats.org/officeDocument/2006/relationships/notesSlide" Target="../notesSlides/notesSlide77.xml"/><Relationship Id="rId8" Type="http://schemas.openxmlformats.org/officeDocument/2006/relationships/image" Target="../media/image146.jpg"/><Relationship Id="rId9" Type="http://schemas.openxmlformats.org/officeDocument/2006/relationships/image" Target="../media/image20.png"/><Relationship Id="rId10" Type="http://schemas.openxmlformats.org/officeDocument/2006/relationships/image" Target="../media/image4.png"/><Relationship Id="rId1" Type="http://schemas.openxmlformats.org/officeDocument/2006/relationships/tags" Target="../tags/tag47.xml"/><Relationship Id="rId2" Type="http://schemas.microsoft.com/office/2007/relationships/media" Target="file:///F:\Course_Data_Process_of_Rest_fMRI_Part3_DPARSFA_V2_2_Voice_130425\Course_Data_Process_of_R1594.wav" TargetMode="Externa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audio" Target="file:///F:\Course_Data_Process_of_Rest_fMRI_Part3_DPARSFA_V2_2_Voice_130425\Course_Data_Process_of_R1595.wav" TargetMode="External"/><Relationship Id="rId4" Type="http://schemas.microsoft.com/office/2007/relationships/media" Target="../media/media115.wav"/><Relationship Id="rId5" Type="http://schemas.openxmlformats.org/officeDocument/2006/relationships/audio" Target="../media/media115.wav"/><Relationship Id="rId6" Type="http://schemas.openxmlformats.org/officeDocument/2006/relationships/slideLayout" Target="../slideLayouts/slideLayout15.xml"/><Relationship Id="rId7" Type="http://schemas.openxmlformats.org/officeDocument/2006/relationships/notesSlide" Target="../notesSlides/notesSlide78.xml"/><Relationship Id="rId8" Type="http://schemas.openxmlformats.org/officeDocument/2006/relationships/image" Target="../media/image146.jpg"/><Relationship Id="rId9" Type="http://schemas.openxmlformats.org/officeDocument/2006/relationships/image" Target="../media/image20.png"/><Relationship Id="rId10" Type="http://schemas.openxmlformats.org/officeDocument/2006/relationships/image" Target="../media/image4.png"/><Relationship Id="rId1" Type="http://schemas.openxmlformats.org/officeDocument/2006/relationships/tags" Target="../tags/tag48.xml"/><Relationship Id="rId2" Type="http://schemas.microsoft.com/office/2007/relationships/media" Target="file:///F:\Course_Data_Process_of_Rest_fMRI_Part3_DPARSFA_V2_2_Voice_130425\Course_Data_Process_of_R1595.wav" TargetMode="Externa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audio" Target="file:///F:\Course_Data_Process_of_Rest_fMRI_Part3_DPARSFA_V2_2_Voice_130425\Course_Data_Process_of_R1596.wav" TargetMode="External"/><Relationship Id="rId4" Type="http://schemas.microsoft.com/office/2007/relationships/media" Target="../media/media116.wav"/><Relationship Id="rId5" Type="http://schemas.openxmlformats.org/officeDocument/2006/relationships/audio" Target="../media/media116.wav"/><Relationship Id="rId6" Type="http://schemas.openxmlformats.org/officeDocument/2006/relationships/slideLayout" Target="../slideLayouts/slideLayout15.xml"/><Relationship Id="rId7" Type="http://schemas.openxmlformats.org/officeDocument/2006/relationships/notesSlide" Target="../notesSlides/notesSlide79.xml"/><Relationship Id="rId8" Type="http://schemas.openxmlformats.org/officeDocument/2006/relationships/image" Target="../media/image146.jpg"/><Relationship Id="rId9" Type="http://schemas.openxmlformats.org/officeDocument/2006/relationships/image" Target="../media/image20.png"/><Relationship Id="rId10" Type="http://schemas.openxmlformats.org/officeDocument/2006/relationships/image" Target="../media/image4.png"/><Relationship Id="rId1" Type="http://schemas.openxmlformats.org/officeDocument/2006/relationships/tags" Target="../tags/tag49.xml"/><Relationship Id="rId2" Type="http://schemas.microsoft.com/office/2007/relationships/media" Target="file:///F:\Course_Data_Process_of_Rest_fMRI_Part3_DPARSFA_V2_2_Voice_130425\Course_Data_Process_of_R1596.wav" TargetMode="External"/></Relationships>
</file>

<file path=ppt/slides/_rels/slide1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6.png"/><Relationship Id="rId12" Type="http://schemas.openxmlformats.org/officeDocument/2006/relationships/image" Target="../media/image157.png"/><Relationship Id="rId13" Type="http://schemas.openxmlformats.org/officeDocument/2006/relationships/image" Target="../media/image158.png"/><Relationship Id="rId14" Type="http://schemas.openxmlformats.org/officeDocument/2006/relationships/image" Target="../media/image159.png"/><Relationship Id="rId15" Type="http://schemas.openxmlformats.org/officeDocument/2006/relationships/image" Target="../media/image20.png"/><Relationship Id="rId16" Type="http://schemas.openxmlformats.org/officeDocument/2006/relationships/image" Target="../media/image4.png"/><Relationship Id="rId1" Type="http://schemas.openxmlformats.org/officeDocument/2006/relationships/tags" Target="../tags/tag50.xml"/><Relationship Id="rId2" Type="http://schemas.microsoft.com/office/2007/relationships/media" Target="file:///F:\Course_Data_Process_of_Rest_fMRI_Part3_DPARSFA_V2_2_Voice_130425\Course_Data_Process_of_R1518.wav" TargetMode="External"/><Relationship Id="rId3" Type="http://schemas.openxmlformats.org/officeDocument/2006/relationships/audio" Target="file:///F:\Course_Data_Process_of_Rest_fMRI_Part3_DPARSFA_V2_2_Voice_130425\Course_Data_Process_of_R1518.wav" TargetMode="External"/><Relationship Id="rId4" Type="http://schemas.microsoft.com/office/2007/relationships/media" Target="../media/media117.wav"/><Relationship Id="rId5" Type="http://schemas.openxmlformats.org/officeDocument/2006/relationships/audio" Target="../media/media117.wav"/><Relationship Id="rId6" Type="http://schemas.openxmlformats.org/officeDocument/2006/relationships/slideLayout" Target="../slideLayouts/slideLayout15.xml"/><Relationship Id="rId7" Type="http://schemas.openxmlformats.org/officeDocument/2006/relationships/notesSlide" Target="../notesSlides/notesSlide80.xml"/><Relationship Id="rId8" Type="http://schemas.openxmlformats.org/officeDocument/2006/relationships/image" Target="../media/image153.png"/><Relationship Id="rId9" Type="http://schemas.openxmlformats.org/officeDocument/2006/relationships/image" Target="../media/image154.png"/><Relationship Id="rId10" Type="http://schemas.openxmlformats.org/officeDocument/2006/relationships/image" Target="../media/image155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8.wav"/><Relationship Id="rId4" Type="http://schemas.openxmlformats.org/officeDocument/2006/relationships/slideLayout" Target="../slideLayouts/slideLayout15.xml"/><Relationship Id="rId5" Type="http://schemas.openxmlformats.org/officeDocument/2006/relationships/notesSlide" Target="../notesSlides/notesSlide81.xml"/><Relationship Id="rId6" Type="http://schemas.openxmlformats.org/officeDocument/2006/relationships/image" Target="../media/image160.png"/><Relationship Id="rId7" Type="http://schemas.openxmlformats.org/officeDocument/2006/relationships/image" Target="../media/image161.png"/><Relationship Id="rId8" Type="http://schemas.openxmlformats.org/officeDocument/2006/relationships/image" Target="../media/image4.png"/><Relationship Id="rId1" Type="http://schemas.openxmlformats.org/officeDocument/2006/relationships/tags" Target="../tags/tag51.xml"/><Relationship Id="rId2" Type="http://schemas.microsoft.com/office/2007/relationships/media" Target="../media/media118.wav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audio" Target="file:///F:\Course_Resting-state_fMRI_Basics_Voice_100506\Course_Resting-state_fMR671.wav" TargetMode="External"/><Relationship Id="rId4" Type="http://schemas.microsoft.com/office/2007/relationships/media" Target="../media/media119.wav"/><Relationship Id="rId5" Type="http://schemas.openxmlformats.org/officeDocument/2006/relationships/audio" Target="../media/media119.wav"/><Relationship Id="rId6" Type="http://schemas.openxmlformats.org/officeDocument/2006/relationships/slideLayout" Target="../slideLayouts/slideLayout17.xml"/><Relationship Id="rId7" Type="http://schemas.openxmlformats.org/officeDocument/2006/relationships/notesSlide" Target="../notesSlides/notesSlide82.xml"/><Relationship Id="rId8" Type="http://schemas.openxmlformats.org/officeDocument/2006/relationships/image" Target="../media/image20.png"/><Relationship Id="rId9" Type="http://schemas.openxmlformats.org/officeDocument/2006/relationships/image" Target="../media/image4.png"/><Relationship Id="rId1" Type="http://schemas.openxmlformats.org/officeDocument/2006/relationships/tags" Target="../tags/tag52.xml"/><Relationship Id="rId2" Type="http://schemas.microsoft.com/office/2007/relationships/media" Target="file:///F:\Course_Resting-state_fMRI_Basics_Voice_100506\Course_Resting-state_fMR671.wav" TargetMode="External"/></Relationships>
</file>

<file path=ppt/slides/_rels/slide119.xml.rels><?xml version="1.0" encoding="UTF-8" standalone="yes"?>
<Relationships xmlns="http://schemas.openxmlformats.org/package/2006/relationships"><Relationship Id="rId3" Type="http://schemas.microsoft.com/office/2007/relationships/media" Target="../media/media120.wav"/><Relationship Id="rId4" Type="http://schemas.openxmlformats.org/officeDocument/2006/relationships/audio" Target="../media/media120.wav"/><Relationship Id="rId5" Type="http://schemas.openxmlformats.org/officeDocument/2006/relationships/slideLayout" Target="../slideLayouts/slideLayout17.xml"/><Relationship Id="rId6" Type="http://schemas.openxmlformats.org/officeDocument/2006/relationships/notesSlide" Target="../notesSlides/notesSlide83.xml"/><Relationship Id="rId7" Type="http://schemas.openxmlformats.org/officeDocument/2006/relationships/image" Target="../media/image20.png"/><Relationship Id="rId8" Type="http://schemas.openxmlformats.org/officeDocument/2006/relationships/image" Target="../media/image4.png"/><Relationship Id="rId1" Type="http://schemas.microsoft.com/office/2007/relationships/media" Target="file:///F:\Course_Resting-state_fMRI_Basics_Voice_100506\Course_Resting-state_fMR671.wav" TargetMode="External"/><Relationship Id="rId2" Type="http://schemas.openxmlformats.org/officeDocument/2006/relationships/audio" Target="file:///F:\Course_Resting-state_fMRI_Basics_Voice_100506\Course_Resting-state_fMR671.wav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file:///F:\Course_Resting-state_fMRI_Basics_Voice_100506\Course_Resting-state_fMR475.wav" TargetMode="External"/><Relationship Id="rId4" Type="http://schemas.microsoft.com/office/2007/relationships/media" Target="../media/media12.wav"/><Relationship Id="rId5" Type="http://schemas.openxmlformats.org/officeDocument/2006/relationships/audio" Target="../media/media12.wav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5.xml"/><Relationship Id="rId8" Type="http://schemas.openxmlformats.org/officeDocument/2006/relationships/image" Target="../media/image20.png"/><Relationship Id="rId9" Type="http://schemas.openxmlformats.org/officeDocument/2006/relationships/image" Target="../media/image4.png"/><Relationship Id="rId1" Type="http://schemas.openxmlformats.org/officeDocument/2006/relationships/tags" Target="../tags/tag8.xml"/><Relationship Id="rId2" Type="http://schemas.microsoft.com/office/2007/relationships/media" Target="file:///F:\Course_Resting-state_fMRI_Basics_Voice_100506\Course_Resting-state_fMR475.wav" TargetMode="Externa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84.xml"/><Relationship Id="rId5" Type="http://schemas.openxmlformats.org/officeDocument/2006/relationships/image" Target="../media/image4.png"/><Relationship Id="rId1" Type="http://schemas.microsoft.com/office/2007/relationships/media" Target="../media/media121.wav"/><Relationship Id="rId2" Type="http://schemas.openxmlformats.org/officeDocument/2006/relationships/audio" Target="../media/media121.wav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4.png"/><Relationship Id="rId1" Type="http://schemas.microsoft.com/office/2007/relationships/media" Target="../media/media122.wav"/><Relationship Id="rId2" Type="http://schemas.openxmlformats.org/officeDocument/2006/relationships/audio" Target="../media/media12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av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4.png"/><Relationship Id="rId1" Type="http://schemas.openxmlformats.org/officeDocument/2006/relationships/tags" Target="../tags/tag9.xml"/><Relationship Id="rId2" Type="http://schemas.microsoft.com/office/2007/relationships/media" Target="../media/media1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video" Target="file://localhost/Users/ycg/ITraAll/ITraWork/Work/Report/KeyNoteReport/REF/FromMike/ExitArt_Final_DVD.mp4" TargetMode="External"/><Relationship Id="rId4" Type="http://schemas.microsoft.com/office/2007/relationships/media" Target="../media/media14.wav"/><Relationship Id="rId5" Type="http://schemas.openxmlformats.org/officeDocument/2006/relationships/audio" Target="../media/media14.wav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6.xml"/><Relationship Id="rId8" Type="http://schemas.openxmlformats.org/officeDocument/2006/relationships/image" Target="../media/image21.png"/><Relationship Id="rId9" Type="http://schemas.openxmlformats.org/officeDocument/2006/relationships/image" Target="../media/image4.png"/><Relationship Id="rId1" Type="http://schemas.openxmlformats.org/officeDocument/2006/relationships/tags" Target="../tags/tag10.xml"/><Relationship Id="rId2" Type="http://schemas.microsoft.com/office/2007/relationships/media" Target="file://localhost/Users/ycg/ITraAll/ITraWork/Work/Report/KeyNoteReport/REF/FromMike/ExitArt_Final_DVD.mp4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av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7.xml"/><Relationship Id="rId6" Type="http://schemas.openxmlformats.org/officeDocument/2006/relationships/image" Target="../media/image22.jpeg"/><Relationship Id="rId7" Type="http://schemas.openxmlformats.org/officeDocument/2006/relationships/image" Target="../media/image23.jpeg"/><Relationship Id="rId8" Type="http://schemas.openxmlformats.org/officeDocument/2006/relationships/image" Target="../media/image4.png"/><Relationship Id="rId1" Type="http://schemas.openxmlformats.org/officeDocument/2006/relationships/tags" Target="../tags/tag11.xml"/><Relationship Id="rId2" Type="http://schemas.microsoft.com/office/2007/relationships/media" Target="../media/media15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8.png"/><Relationship Id="rId5" Type="http://schemas.openxmlformats.org/officeDocument/2006/relationships/image" Target="../media/image4.png"/><Relationship Id="rId1" Type="http://schemas.microsoft.com/office/2007/relationships/media" Target="../media/media16.wav"/><Relationship Id="rId2" Type="http://schemas.openxmlformats.org/officeDocument/2006/relationships/audio" Target="../media/media16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4.png"/><Relationship Id="rId5" Type="http://schemas.openxmlformats.org/officeDocument/2006/relationships/image" Target="../media/image4.png"/><Relationship Id="rId1" Type="http://schemas.microsoft.com/office/2007/relationships/media" Target="../media/media17.wav"/><Relationship Id="rId2" Type="http://schemas.openxmlformats.org/officeDocument/2006/relationships/audio" Target="../media/media17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5.png"/><Relationship Id="rId5" Type="http://schemas.openxmlformats.org/officeDocument/2006/relationships/image" Target="../media/image4.png"/><Relationship Id="rId1" Type="http://schemas.microsoft.com/office/2007/relationships/media" Target="../media/media18.wav"/><Relationship Id="rId2" Type="http://schemas.openxmlformats.org/officeDocument/2006/relationships/audio" Target="../media/media18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wav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8.xml"/><Relationship Id="rId6" Type="http://schemas.openxmlformats.org/officeDocument/2006/relationships/image" Target="../media/image4.png"/><Relationship Id="rId1" Type="http://schemas.openxmlformats.org/officeDocument/2006/relationships/tags" Target="../tags/tag12.xml"/><Relationship Id="rId2" Type="http://schemas.microsoft.com/office/2007/relationships/media" Target="../media/media19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2.xml"/><Relationship Id="rId6" Type="http://schemas.openxmlformats.org/officeDocument/2006/relationships/image" Target="../media/image4.png"/><Relationship Id="rId1" Type="http://schemas.openxmlformats.org/officeDocument/2006/relationships/tags" Target="../tags/tag1.xml"/><Relationship Id="rId2" Type="http://schemas.microsoft.com/office/2007/relationships/media" Target="../media/media2.wav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20.wav"/><Relationship Id="rId4" Type="http://schemas.openxmlformats.org/officeDocument/2006/relationships/audio" Target="../media/media20.wav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9.xml"/><Relationship Id="rId7" Type="http://schemas.openxmlformats.org/officeDocument/2006/relationships/image" Target="../media/image20.png"/><Relationship Id="rId8" Type="http://schemas.openxmlformats.org/officeDocument/2006/relationships/image" Target="../media/image4.png"/><Relationship Id="rId1" Type="http://schemas.microsoft.com/office/2007/relationships/media" Target="file:///F:\Course_Resting-state_fMRI_Basics_Voice_100506\Course_Resting-state_fMR475.wav" TargetMode="External"/><Relationship Id="rId2" Type="http://schemas.openxmlformats.org/officeDocument/2006/relationships/audio" Target="file:///F:\Course_Resting-state_fMRI_Basics_Voice_100506\Course_Resting-state_fMR475.wav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26.png"/><Relationship Id="rId6" Type="http://schemas.openxmlformats.org/officeDocument/2006/relationships/image" Target="../media/image4.png"/><Relationship Id="rId1" Type="http://schemas.microsoft.com/office/2007/relationships/media" Target="../media/media21.wav"/><Relationship Id="rId2" Type="http://schemas.openxmlformats.org/officeDocument/2006/relationships/audio" Target="../media/media2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1.xml"/><Relationship Id="rId5" Type="http://schemas.openxmlformats.org/officeDocument/2006/relationships/image" Target="../media/image27.png"/><Relationship Id="rId6" Type="http://schemas.openxmlformats.org/officeDocument/2006/relationships/image" Target="../media/image4.png"/><Relationship Id="rId1" Type="http://schemas.microsoft.com/office/2007/relationships/media" Target="../media/media22.wav"/><Relationship Id="rId2" Type="http://schemas.openxmlformats.org/officeDocument/2006/relationships/audio" Target="../media/media2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27.png"/><Relationship Id="rId6" Type="http://schemas.openxmlformats.org/officeDocument/2006/relationships/image" Target="../media/image28.jpeg"/><Relationship Id="rId7" Type="http://schemas.openxmlformats.org/officeDocument/2006/relationships/image" Target="../media/image4.png"/><Relationship Id="rId1" Type="http://schemas.microsoft.com/office/2007/relationships/media" Target="../media/media23.wav"/><Relationship Id="rId2" Type="http://schemas.openxmlformats.org/officeDocument/2006/relationships/audio" Target="../media/media23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27.png"/><Relationship Id="rId6" Type="http://schemas.openxmlformats.org/officeDocument/2006/relationships/image" Target="../media/image28.jpeg"/><Relationship Id="rId7" Type="http://schemas.openxmlformats.org/officeDocument/2006/relationships/image" Target="../media/image4.png"/><Relationship Id="rId1" Type="http://schemas.microsoft.com/office/2007/relationships/media" Target="../media/media24.wav"/><Relationship Id="rId2" Type="http://schemas.openxmlformats.org/officeDocument/2006/relationships/audio" Target="../media/media24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4.xml"/><Relationship Id="rId5" Type="http://schemas.openxmlformats.org/officeDocument/2006/relationships/image" Target="../media/image29.png"/><Relationship Id="rId6" Type="http://schemas.openxmlformats.org/officeDocument/2006/relationships/image" Target="../media/image4.png"/><Relationship Id="rId1" Type="http://schemas.microsoft.com/office/2007/relationships/media" Target="../media/media25.wav"/><Relationship Id="rId2" Type="http://schemas.openxmlformats.org/officeDocument/2006/relationships/audio" Target="../media/media25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file:///F:\Course_Resting-state_fMRI_Basics_Voice_100506\Course_Resting-state_fMR475.wav" TargetMode="External"/><Relationship Id="rId4" Type="http://schemas.microsoft.com/office/2007/relationships/media" Target="../media/media26.wav"/><Relationship Id="rId5" Type="http://schemas.openxmlformats.org/officeDocument/2006/relationships/audio" Target="../media/media26.wav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15.xml"/><Relationship Id="rId8" Type="http://schemas.openxmlformats.org/officeDocument/2006/relationships/image" Target="../media/image20.png"/><Relationship Id="rId9" Type="http://schemas.openxmlformats.org/officeDocument/2006/relationships/image" Target="../media/image30.jpeg"/><Relationship Id="rId10" Type="http://schemas.openxmlformats.org/officeDocument/2006/relationships/image" Target="../media/image4.png"/><Relationship Id="rId1" Type="http://schemas.openxmlformats.org/officeDocument/2006/relationships/tags" Target="../tags/tag13.xml"/><Relationship Id="rId2" Type="http://schemas.microsoft.com/office/2007/relationships/media" Target="file:///F:\Course_Resting-state_fMRI_Basics_Voice_100506\Course_Resting-state_fMR475.wav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media" Target="../media/media27.wav"/><Relationship Id="rId4" Type="http://schemas.openxmlformats.org/officeDocument/2006/relationships/audio" Target="../media/media27.wav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16.xml"/><Relationship Id="rId7" Type="http://schemas.openxmlformats.org/officeDocument/2006/relationships/image" Target="../media/image20.png"/><Relationship Id="rId8" Type="http://schemas.openxmlformats.org/officeDocument/2006/relationships/image" Target="../media/image4.png"/><Relationship Id="rId1" Type="http://schemas.microsoft.com/office/2007/relationships/media" Target="file:///F:\Course_Resting-state_fMRI_Basics_Voice_100506\Course_Resting-state_fMR475.wav" TargetMode="External"/><Relationship Id="rId2" Type="http://schemas.openxmlformats.org/officeDocument/2006/relationships/audio" Target="file:///F:\Course_Resting-state_fMRI_Basics_Voice_100506\Course_Resting-state_fMR475.wav" TargetMode="External"/></Relationships>
</file>

<file path=ppt/slides/_rels/slide2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.png"/><Relationship Id="rId12" Type="http://schemas.openxmlformats.org/officeDocument/2006/relationships/image" Target="../media/image4.png"/><Relationship Id="rId1" Type="http://schemas.openxmlformats.org/officeDocument/2006/relationships/vmlDrawing" Target="../drawings/vmlDrawing3.vml"/><Relationship Id="rId2" Type="http://schemas.microsoft.com/office/2007/relationships/media" Target="file:///F:\Course_Resting-state_fMRI_Basics_Voice_100506\Course_Resting-state_fMR636.wav" TargetMode="External"/><Relationship Id="rId3" Type="http://schemas.openxmlformats.org/officeDocument/2006/relationships/audio" Target="file:///F:\Course_Resting-state_fMRI_Basics_Voice_100506\Course_Resting-state_fMR636.wav" TargetMode="External"/><Relationship Id="rId4" Type="http://schemas.microsoft.com/office/2007/relationships/media" Target="../media/media28.wav"/><Relationship Id="rId5" Type="http://schemas.openxmlformats.org/officeDocument/2006/relationships/audio" Target="../media/media28.wav"/><Relationship Id="rId6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8" Type="http://schemas.openxmlformats.org/officeDocument/2006/relationships/oleObject" Target="../embeddings/oleObject4.bin"/><Relationship Id="rId9" Type="http://schemas.openxmlformats.org/officeDocument/2006/relationships/image" Target="../media/image31.png"/><Relationship Id="rId10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media" Target="../media/media29.wav"/><Relationship Id="rId4" Type="http://schemas.openxmlformats.org/officeDocument/2006/relationships/audio" Target="../media/media29.wav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7" Type="http://schemas.openxmlformats.org/officeDocument/2006/relationships/image" Target="../media/image20.png"/><Relationship Id="rId8" Type="http://schemas.openxmlformats.org/officeDocument/2006/relationships/image" Target="../media/image4.png"/><Relationship Id="rId1" Type="http://schemas.microsoft.com/office/2007/relationships/media" Target="file:///F:\Course_Resting-state_fMRI_Basics_Voice_100506\Course_Resting-state_fMR637.wav" TargetMode="External"/><Relationship Id="rId2" Type="http://schemas.openxmlformats.org/officeDocument/2006/relationships/audio" Target="file:///F:\Course_Resting-state_fMRI_Basics_Voice_100506\Course_Resting-state_fMR637.wav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5" Type="http://schemas.openxmlformats.org/officeDocument/2006/relationships/image" Target="../media/image4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media" Target="../media/media30.wav"/><Relationship Id="rId4" Type="http://schemas.openxmlformats.org/officeDocument/2006/relationships/audio" Target="../media/media30.wav"/><Relationship Id="rId5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7" Type="http://schemas.openxmlformats.org/officeDocument/2006/relationships/image" Target="../media/image4.png"/><Relationship Id="rId1" Type="http://schemas.microsoft.com/office/2007/relationships/media" Target="file:///F:\Course_Resting-state_fMRI_Basics_Voice_100506\Course_Resting-state_fMR628.wav" TargetMode="External"/><Relationship Id="rId2" Type="http://schemas.openxmlformats.org/officeDocument/2006/relationships/audio" Target="file:///F:\Course_Resting-state_fMRI_Basics_Voice_100506\Course_Resting-state_fMR628.wav" TargetMode="External"/></Relationships>
</file>

<file path=ppt/slides/_rels/slide3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6.png"/><Relationship Id="rId12" Type="http://schemas.openxmlformats.org/officeDocument/2006/relationships/image" Target="../media/image20.png"/><Relationship Id="rId13" Type="http://schemas.openxmlformats.org/officeDocument/2006/relationships/image" Target="../media/image4.png"/><Relationship Id="rId1" Type="http://schemas.openxmlformats.org/officeDocument/2006/relationships/vmlDrawing" Target="../drawings/vmlDrawing4.vml"/><Relationship Id="rId2" Type="http://schemas.openxmlformats.org/officeDocument/2006/relationships/tags" Target="../tags/tag14.xml"/><Relationship Id="rId3" Type="http://schemas.microsoft.com/office/2007/relationships/media" Target="file:///F:\Course_Resting-state_fMRI_Basics_Voice_100506\Course_Resting-state_fMR632.wav" TargetMode="External"/><Relationship Id="rId4" Type="http://schemas.openxmlformats.org/officeDocument/2006/relationships/audio" Target="file:///F:\Course_Resting-state_fMRI_Basics_Voice_100506\Course_Resting-state_fMR632.wav" TargetMode="External"/><Relationship Id="rId5" Type="http://schemas.microsoft.com/office/2007/relationships/media" Target="../media/media31.wav"/><Relationship Id="rId6" Type="http://schemas.openxmlformats.org/officeDocument/2006/relationships/audio" Target="../media/media31.wav"/><Relationship Id="rId7" Type="http://schemas.openxmlformats.org/officeDocument/2006/relationships/slideLayout" Target="../slideLayouts/slideLayout14.xml"/><Relationship Id="rId8" Type="http://schemas.openxmlformats.org/officeDocument/2006/relationships/oleObject" Target="../embeddings/oleObject5.bin"/><Relationship Id="rId9" Type="http://schemas.openxmlformats.org/officeDocument/2006/relationships/image" Target="../media/image35.png"/><Relationship Id="rId10" Type="http://schemas.openxmlformats.org/officeDocument/2006/relationships/oleObject" Target="../embeddings/oleObject6.bin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media" Target="../media/media32.wav"/><Relationship Id="rId4" Type="http://schemas.openxmlformats.org/officeDocument/2006/relationships/audio" Target="../media/media32.wav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17.xml"/><Relationship Id="rId7" Type="http://schemas.openxmlformats.org/officeDocument/2006/relationships/image" Target="../media/image37.jpeg"/><Relationship Id="rId8" Type="http://schemas.openxmlformats.org/officeDocument/2006/relationships/image" Target="../media/image38.png"/><Relationship Id="rId9" Type="http://schemas.openxmlformats.org/officeDocument/2006/relationships/image" Target="../media/image39.png"/><Relationship Id="rId10" Type="http://schemas.openxmlformats.org/officeDocument/2006/relationships/image" Target="../media/image20.png"/><Relationship Id="rId11" Type="http://schemas.openxmlformats.org/officeDocument/2006/relationships/image" Target="../media/image4.png"/><Relationship Id="rId1" Type="http://schemas.microsoft.com/office/2007/relationships/media" Target="file:///F:\Course_Resting-state_fMRI_Basics_Voice_100506\Course_Resting-state_fMR634.wav" TargetMode="External"/><Relationship Id="rId2" Type="http://schemas.openxmlformats.org/officeDocument/2006/relationships/audio" Target="file:///F:\Course_Resting-state_fMRI_Basics_Voice_100506\Course_Resting-state_fMR634.wav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media" Target="../media/media33.wav"/><Relationship Id="rId4" Type="http://schemas.openxmlformats.org/officeDocument/2006/relationships/audio" Target="../media/media33.wav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18.xml"/><Relationship Id="rId7" Type="http://schemas.openxmlformats.org/officeDocument/2006/relationships/image" Target="../media/image20.png"/><Relationship Id="rId8" Type="http://schemas.openxmlformats.org/officeDocument/2006/relationships/image" Target="../media/image40.png"/><Relationship Id="rId9" Type="http://schemas.openxmlformats.org/officeDocument/2006/relationships/image" Target="../media/image41.png"/><Relationship Id="rId10" Type="http://schemas.openxmlformats.org/officeDocument/2006/relationships/image" Target="../media/image4.png"/><Relationship Id="rId1" Type="http://schemas.microsoft.com/office/2007/relationships/media" Target="file:///F:\Course_Resting-state_fMRI_Basics_Voice_100506\Course_Resting-state_fMR635.wav" TargetMode="External"/><Relationship Id="rId2" Type="http://schemas.openxmlformats.org/officeDocument/2006/relationships/audio" Target="file:///F:\Course_Resting-state_fMRI_Basics_Voice_100506\Course_Resting-state_fMR635.wav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media" Target="../media/media34.wav"/><Relationship Id="rId4" Type="http://schemas.openxmlformats.org/officeDocument/2006/relationships/audio" Target="../media/media34.wav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19.xml"/><Relationship Id="rId7" Type="http://schemas.openxmlformats.org/officeDocument/2006/relationships/image" Target="../media/image20.png"/><Relationship Id="rId8" Type="http://schemas.openxmlformats.org/officeDocument/2006/relationships/image" Target="../media/image4.png"/><Relationship Id="rId1" Type="http://schemas.microsoft.com/office/2007/relationships/media" Target="file:///F:\Course_Resting-state_fMRI_Basics_Voice_100506\Course_Resting-state_fMR475.wav" TargetMode="External"/><Relationship Id="rId2" Type="http://schemas.openxmlformats.org/officeDocument/2006/relationships/audio" Target="file:///F:\Course_Resting-state_fMRI_Basics_Voice_100506\Course_Resting-state_fMR475.wav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media" Target="../media/media35.wav"/><Relationship Id="rId4" Type="http://schemas.openxmlformats.org/officeDocument/2006/relationships/audio" Target="../media/media35.wav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20.xml"/><Relationship Id="rId7" Type="http://schemas.openxmlformats.org/officeDocument/2006/relationships/image" Target="../media/image20.png"/><Relationship Id="rId8" Type="http://schemas.openxmlformats.org/officeDocument/2006/relationships/image" Target="../media/image42.png"/><Relationship Id="rId9" Type="http://schemas.openxmlformats.org/officeDocument/2006/relationships/image" Target="../media/image4.png"/><Relationship Id="rId1" Type="http://schemas.microsoft.com/office/2007/relationships/media" Target="file:///F:\Course_Resting-state_fMRI_Basics_Voice_100506\Course_Resting-state_fMR475.wav" TargetMode="External"/><Relationship Id="rId2" Type="http://schemas.openxmlformats.org/officeDocument/2006/relationships/audio" Target="file:///F:\Course_Resting-state_fMRI_Basics_Voice_100506\Course_Resting-state_fMR475.wav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1.xml"/><Relationship Id="rId5" Type="http://schemas.openxmlformats.org/officeDocument/2006/relationships/image" Target="../media/image43.png"/><Relationship Id="rId6" Type="http://schemas.openxmlformats.org/officeDocument/2006/relationships/image" Target="../media/image4.png"/><Relationship Id="rId1" Type="http://schemas.microsoft.com/office/2007/relationships/media" Target="../media/media36.wav"/><Relationship Id="rId2" Type="http://schemas.openxmlformats.org/officeDocument/2006/relationships/audio" Target="../media/media36.wav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media" Target="../media/media37.wav"/><Relationship Id="rId4" Type="http://schemas.openxmlformats.org/officeDocument/2006/relationships/audio" Target="../media/media37.wav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22.xml"/><Relationship Id="rId7" Type="http://schemas.openxmlformats.org/officeDocument/2006/relationships/image" Target="../media/image20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image" Target="../media/image4.png"/><Relationship Id="rId1" Type="http://schemas.microsoft.com/office/2007/relationships/media" Target="file:///F:\Course_Resting-state_fMRI_Basics_Voice_100506\Course_Resting-state_fMR475.wav" TargetMode="External"/><Relationship Id="rId2" Type="http://schemas.openxmlformats.org/officeDocument/2006/relationships/audio" Target="file:///F:\Course_Resting-state_fMRI_Basics_Voice_100506\Course_Resting-state_fMR475.wav" TargetMode="External"/></Relationships>
</file>

<file path=ppt/slides/_rels/slide3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9.png"/><Relationship Id="rId12" Type="http://schemas.openxmlformats.org/officeDocument/2006/relationships/image" Target="../media/image4.png"/><Relationship Id="rId1" Type="http://schemas.microsoft.com/office/2007/relationships/media" Target="file:///F:\Course_Resting-state_fMRI_Basics_Voice_100506\Course_Resting-state_fMR475.wav" TargetMode="External"/><Relationship Id="rId2" Type="http://schemas.openxmlformats.org/officeDocument/2006/relationships/audio" Target="file:///F:\Course_Resting-state_fMRI_Basics_Voice_100506\Course_Resting-state_fMR475.wav" TargetMode="External"/><Relationship Id="rId3" Type="http://schemas.microsoft.com/office/2007/relationships/media" Target="../media/media38.wav"/><Relationship Id="rId4" Type="http://schemas.openxmlformats.org/officeDocument/2006/relationships/audio" Target="../media/media38.wav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23.xml"/><Relationship Id="rId7" Type="http://schemas.openxmlformats.org/officeDocument/2006/relationships/image" Target="../media/image20.png"/><Relationship Id="rId8" Type="http://schemas.openxmlformats.org/officeDocument/2006/relationships/image" Target="../media/image46.jpeg"/><Relationship Id="rId9" Type="http://schemas.openxmlformats.org/officeDocument/2006/relationships/image" Target="../media/image47.png"/><Relationship Id="rId10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0.png"/><Relationship Id="rId12" Type="http://schemas.openxmlformats.org/officeDocument/2006/relationships/image" Target="../media/image51.png"/><Relationship Id="rId13" Type="http://schemas.openxmlformats.org/officeDocument/2006/relationships/image" Target="../media/image52.png"/><Relationship Id="rId14" Type="http://schemas.openxmlformats.org/officeDocument/2006/relationships/image" Target="../media/image53.png"/><Relationship Id="rId15" Type="http://schemas.openxmlformats.org/officeDocument/2006/relationships/image" Target="../media/image54.png"/><Relationship Id="rId16" Type="http://schemas.openxmlformats.org/officeDocument/2006/relationships/image" Target="../media/image4.png"/><Relationship Id="rId1" Type="http://schemas.openxmlformats.org/officeDocument/2006/relationships/tags" Target="../tags/tag15.xml"/><Relationship Id="rId2" Type="http://schemas.microsoft.com/office/2007/relationships/media" Target="file:///F:\Course_Resting-state_fMRI_Basics_Voice_100506\Course_Resting-state_fMR475.wav" TargetMode="External"/><Relationship Id="rId3" Type="http://schemas.openxmlformats.org/officeDocument/2006/relationships/audio" Target="file:///F:\Course_Resting-state_fMRI_Basics_Voice_100506\Course_Resting-state_fMR475.wav" TargetMode="External"/><Relationship Id="rId4" Type="http://schemas.microsoft.com/office/2007/relationships/media" Target="../media/media39.avi"/><Relationship Id="rId5" Type="http://schemas.openxmlformats.org/officeDocument/2006/relationships/video" Target="../media/media39.avi"/><Relationship Id="rId6" Type="http://schemas.microsoft.com/office/2007/relationships/media" Target="../media/media40.wav"/><Relationship Id="rId7" Type="http://schemas.openxmlformats.org/officeDocument/2006/relationships/audio" Target="../media/media40.wav"/><Relationship Id="rId8" Type="http://schemas.openxmlformats.org/officeDocument/2006/relationships/slideLayout" Target="../slideLayouts/slideLayout2.xml"/><Relationship Id="rId9" Type="http://schemas.openxmlformats.org/officeDocument/2006/relationships/notesSlide" Target="../notesSlides/notesSlide24.xml"/><Relationship Id="rId10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4.wav"/><Relationship Id="rId4" Type="http://schemas.openxmlformats.org/officeDocument/2006/relationships/audio" Target="../media/media4.wav"/><Relationship Id="rId5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7" Type="http://schemas.openxmlformats.org/officeDocument/2006/relationships/oleObject" Target="../embeddings/oleObject1.bin"/><Relationship Id="rId8" Type="http://schemas.openxmlformats.org/officeDocument/2006/relationships/image" Target="../media/image6.png"/><Relationship Id="rId9" Type="http://schemas.openxmlformats.org/officeDocument/2006/relationships/oleObject" Target="../embeddings/oleObject2.bin"/><Relationship Id="rId10" Type="http://schemas.openxmlformats.org/officeDocument/2006/relationships/image" Target="../media/image7.png"/><Relationship Id="rId11" Type="http://schemas.openxmlformats.org/officeDocument/2006/relationships/image" Target="../media/image4.png"/><Relationship Id="rId1" Type="http://schemas.openxmlformats.org/officeDocument/2006/relationships/vmlDrawing" Target="../drawings/vmlDrawing1.vml"/><Relationship Id="rId2" Type="http://schemas.openxmlformats.org/officeDocument/2006/relationships/tags" Target="../tags/tag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media" Target="../media/media41.wav"/><Relationship Id="rId4" Type="http://schemas.openxmlformats.org/officeDocument/2006/relationships/audio" Target="../media/media41.wav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25.xml"/><Relationship Id="rId7" Type="http://schemas.openxmlformats.org/officeDocument/2006/relationships/image" Target="../media/image20.png"/><Relationship Id="rId8" Type="http://schemas.openxmlformats.org/officeDocument/2006/relationships/image" Target="../media/image55.png"/><Relationship Id="rId9" Type="http://schemas.openxmlformats.org/officeDocument/2006/relationships/image" Target="../media/image56.png"/><Relationship Id="rId10" Type="http://schemas.openxmlformats.org/officeDocument/2006/relationships/image" Target="../media/image57.png"/><Relationship Id="rId11" Type="http://schemas.openxmlformats.org/officeDocument/2006/relationships/image" Target="../media/image4.png"/><Relationship Id="rId1" Type="http://schemas.microsoft.com/office/2007/relationships/media" Target="file:///F:\Course_Resting-state_fMRI_Basics_Voice_100506\Course_Resting-state_fMR475.wav" TargetMode="External"/><Relationship Id="rId2" Type="http://schemas.openxmlformats.org/officeDocument/2006/relationships/audio" Target="file:///F:\Course_Resting-state_fMRI_Basics_Voice_100506\Course_Resting-state_fMR475.wav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media42.wav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26.xml"/><Relationship Id="rId6" Type="http://schemas.openxmlformats.org/officeDocument/2006/relationships/image" Target="../media/image4.png"/><Relationship Id="rId1" Type="http://schemas.openxmlformats.org/officeDocument/2006/relationships/tags" Target="../tags/tag16.xml"/><Relationship Id="rId2" Type="http://schemas.microsoft.com/office/2007/relationships/media" Target="../media/media42.wav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media" Target="../media/media43.wav"/><Relationship Id="rId4" Type="http://schemas.openxmlformats.org/officeDocument/2006/relationships/audio" Target="../media/media43.wav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27.xml"/><Relationship Id="rId7" Type="http://schemas.openxmlformats.org/officeDocument/2006/relationships/image" Target="../media/image20.png"/><Relationship Id="rId8" Type="http://schemas.openxmlformats.org/officeDocument/2006/relationships/image" Target="../media/image4.png"/><Relationship Id="rId1" Type="http://schemas.microsoft.com/office/2007/relationships/media" Target="file:///F:\Course_Resting-state_fMRI_Basics_Voice_100506\Course_Resting-state_fMR695.wav" TargetMode="External"/><Relationship Id="rId2" Type="http://schemas.openxmlformats.org/officeDocument/2006/relationships/audio" Target="file:///F:\Course_Resting-state_fMRI_Basics_Voice_100506\Course_Resting-state_fMR695.wav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media" Target="../media/media44.wav"/><Relationship Id="rId4" Type="http://schemas.openxmlformats.org/officeDocument/2006/relationships/audio" Target="../media/media44.wav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28.xml"/><Relationship Id="rId7" Type="http://schemas.openxmlformats.org/officeDocument/2006/relationships/image" Target="../media/image58.png"/><Relationship Id="rId8" Type="http://schemas.openxmlformats.org/officeDocument/2006/relationships/image" Target="../media/image20.png"/><Relationship Id="rId9" Type="http://schemas.openxmlformats.org/officeDocument/2006/relationships/image" Target="../media/image4.png"/><Relationship Id="rId1" Type="http://schemas.microsoft.com/office/2007/relationships/media" Target="file:///F:\Course_Resting-state_fMRI_Basics_Voice_100506\Course_Resting-state_fMR697.wav" TargetMode="External"/><Relationship Id="rId2" Type="http://schemas.openxmlformats.org/officeDocument/2006/relationships/audio" Target="file:///F:\Course_Resting-state_fMRI_Basics_Voice_100506\Course_Resting-state_fMR697.wav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media" Target="../media/media45.wav"/><Relationship Id="rId4" Type="http://schemas.openxmlformats.org/officeDocument/2006/relationships/audio" Target="../media/media45.wav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29.xml"/><Relationship Id="rId7" Type="http://schemas.openxmlformats.org/officeDocument/2006/relationships/image" Target="../media/image59.png"/><Relationship Id="rId8" Type="http://schemas.openxmlformats.org/officeDocument/2006/relationships/image" Target="../media/image20.png"/><Relationship Id="rId9" Type="http://schemas.openxmlformats.org/officeDocument/2006/relationships/image" Target="../media/image4.png"/><Relationship Id="rId1" Type="http://schemas.microsoft.com/office/2007/relationships/media" Target="file:///F:\Course_Resting-state_fMRI_Basics_Voice_100506\Course_Resting-state_fMR698.wav" TargetMode="External"/><Relationship Id="rId2" Type="http://schemas.openxmlformats.org/officeDocument/2006/relationships/audio" Target="file:///F:\Course_Resting-state_fMRI_Basics_Voice_100506\Course_Resting-state_fMR698.wav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media" Target="../media/media46.wav"/><Relationship Id="rId4" Type="http://schemas.openxmlformats.org/officeDocument/2006/relationships/audio" Target="../media/media46.wav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30.xml"/><Relationship Id="rId7" Type="http://schemas.openxmlformats.org/officeDocument/2006/relationships/image" Target="../media/image60.png"/><Relationship Id="rId8" Type="http://schemas.openxmlformats.org/officeDocument/2006/relationships/image" Target="../media/image20.png"/><Relationship Id="rId9" Type="http://schemas.openxmlformats.org/officeDocument/2006/relationships/image" Target="../media/image4.png"/><Relationship Id="rId1" Type="http://schemas.microsoft.com/office/2007/relationships/media" Target="file:///F:\Course_Resting-state_fMRI_Basics_Voice_100506\Course_Resting-state_fMR699.wav" TargetMode="External"/><Relationship Id="rId2" Type="http://schemas.openxmlformats.org/officeDocument/2006/relationships/audio" Target="file:///F:\Course_Resting-state_fMRI_Basics_Voice_100506\Course_Resting-state_fMR699.wav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media" Target="../media/media47.wav"/><Relationship Id="rId4" Type="http://schemas.openxmlformats.org/officeDocument/2006/relationships/audio" Target="../media/media47.wav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31.xml"/><Relationship Id="rId7" Type="http://schemas.openxmlformats.org/officeDocument/2006/relationships/image" Target="../media/image20.png"/><Relationship Id="rId8" Type="http://schemas.openxmlformats.org/officeDocument/2006/relationships/image" Target="../media/image61.png"/><Relationship Id="rId9" Type="http://schemas.openxmlformats.org/officeDocument/2006/relationships/image" Target="../media/image4.png"/><Relationship Id="rId1" Type="http://schemas.microsoft.com/office/2007/relationships/media" Target="file:///F:\Course_Resting-state_fMRI_Basics_Voice_100506\Course_Resting-state_fMR699.wav" TargetMode="External"/><Relationship Id="rId2" Type="http://schemas.openxmlformats.org/officeDocument/2006/relationships/audio" Target="file:///F:\Course_Resting-state_fMRI_Basics_Voice_100506\Course_Resting-state_fMR699.wav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file:///F:\Course_Resting-state_fMRI_Basics_Voice_100506\Course_Resting-state_fMR699.wav" TargetMode="External"/><Relationship Id="rId4" Type="http://schemas.microsoft.com/office/2007/relationships/media" Target="../media/media48.wav"/><Relationship Id="rId5" Type="http://schemas.openxmlformats.org/officeDocument/2006/relationships/audio" Target="../media/media48.wav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32.xml"/><Relationship Id="rId8" Type="http://schemas.openxmlformats.org/officeDocument/2006/relationships/image" Target="../media/image20.png"/><Relationship Id="rId9" Type="http://schemas.openxmlformats.org/officeDocument/2006/relationships/image" Target="../media/image62.png"/><Relationship Id="rId10" Type="http://schemas.openxmlformats.org/officeDocument/2006/relationships/image" Target="../media/image63.png"/><Relationship Id="rId11" Type="http://schemas.openxmlformats.org/officeDocument/2006/relationships/image" Target="../media/image4.png"/><Relationship Id="rId1" Type="http://schemas.openxmlformats.org/officeDocument/2006/relationships/tags" Target="../tags/tag17.xml"/><Relationship Id="rId2" Type="http://schemas.microsoft.com/office/2007/relationships/media" Target="file:///F:\Course_Resting-state_fMRI_Basics_Voice_100506\Course_Resting-state_fMR699.wav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media" Target="../media/media49.wav"/><Relationship Id="rId4" Type="http://schemas.openxmlformats.org/officeDocument/2006/relationships/audio" Target="../media/media49.wav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33.xml"/><Relationship Id="rId7" Type="http://schemas.openxmlformats.org/officeDocument/2006/relationships/image" Target="../media/image20.png"/><Relationship Id="rId8" Type="http://schemas.openxmlformats.org/officeDocument/2006/relationships/image" Target="../media/image64.png"/><Relationship Id="rId9" Type="http://schemas.openxmlformats.org/officeDocument/2006/relationships/image" Target="../media/image4.png"/><Relationship Id="rId1" Type="http://schemas.microsoft.com/office/2007/relationships/media" Target="file:///F:\Course_Resting-state_fMRI_Basics_Voice_100506\Course_Resting-state_fMR699.wav" TargetMode="External"/><Relationship Id="rId2" Type="http://schemas.openxmlformats.org/officeDocument/2006/relationships/audio" Target="file:///F:\Course_Resting-state_fMRI_Basics_Voice_100506\Course_Resting-state_fMR699.wav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audio" Target="../media/media50.wav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34.xml"/><Relationship Id="rId6" Type="http://schemas.openxmlformats.org/officeDocument/2006/relationships/image" Target="../media/image4.png"/><Relationship Id="rId1" Type="http://schemas.openxmlformats.org/officeDocument/2006/relationships/tags" Target="../tags/tag18.xml"/><Relationship Id="rId2" Type="http://schemas.microsoft.com/office/2007/relationships/media" Target="../media/media50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6" Type="http://schemas.openxmlformats.org/officeDocument/2006/relationships/image" Target="../media/image4.png"/><Relationship Id="rId1" Type="http://schemas.openxmlformats.org/officeDocument/2006/relationships/tags" Target="../tags/tag3.xml"/><Relationship Id="rId2" Type="http://schemas.microsoft.com/office/2007/relationships/media" Target="../media/media5.wav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media51.wav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35.xml"/><Relationship Id="rId6" Type="http://schemas.openxmlformats.org/officeDocument/2006/relationships/image" Target="../media/image65.png"/><Relationship Id="rId7" Type="http://schemas.openxmlformats.org/officeDocument/2006/relationships/image" Target="../media/image4.png"/><Relationship Id="rId1" Type="http://schemas.openxmlformats.org/officeDocument/2006/relationships/tags" Target="../tags/tag19.xml"/><Relationship Id="rId2" Type="http://schemas.microsoft.com/office/2007/relationships/media" Target="../media/media51.wav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media" Target="../media/media52.wav"/><Relationship Id="rId4" Type="http://schemas.openxmlformats.org/officeDocument/2006/relationships/audio" Target="../media/media52.wav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36.xml"/><Relationship Id="rId7" Type="http://schemas.openxmlformats.org/officeDocument/2006/relationships/image" Target="../media/image20.png"/><Relationship Id="rId8" Type="http://schemas.openxmlformats.org/officeDocument/2006/relationships/image" Target="../media/image4.png"/><Relationship Id="rId1" Type="http://schemas.microsoft.com/office/2007/relationships/media" Target="file:///F:\Course_Resting-state_fMRI_Basics_Voice_100506\Course_Resting-state_fMR695.wav" TargetMode="External"/><Relationship Id="rId2" Type="http://schemas.openxmlformats.org/officeDocument/2006/relationships/audio" Target="file:///F:\Course_Resting-state_fMRI_Basics_Voice_100506\Course_Resting-state_fMR695.wav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media" Target="../media/media53.wav"/><Relationship Id="rId4" Type="http://schemas.openxmlformats.org/officeDocument/2006/relationships/audio" Target="../media/media53.wav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37.xml"/><Relationship Id="rId7" Type="http://schemas.openxmlformats.org/officeDocument/2006/relationships/image" Target="../media/image20.png"/><Relationship Id="rId8" Type="http://schemas.openxmlformats.org/officeDocument/2006/relationships/image" Target="../media/image66.png"/><Relationship Id="rId9" Type="http://schemas.openxmlformats.org/officeDocument/2006/relationships/image" Target="../media/image67.png"/><Relationship Id="rId10" Type="http://schemas.openxmlformats.org/officeDocument/2006/relationships/image" Target="../media/image68.png"/><Relationship Id="rId11" Type="http://schemas.openxmlformats.org/officeDocument/2006/relationships/image" Target="../media/image4.png"/><Relationship Id="rId1" Type="http://schemas.microsoft.com/office/2007/relationships/media" Target="file:///F:\Course_Resting-state_fMRI_Basics_Voice_100506\Course_Resting-state_fMR699.wav" TargetMode="External"/><Relationship Id="rId2" Type="http://schemas.openxmlformats.org/officeDocument/2006/relationships/audio" Target="file:///F:\Course_Resting-state_fMRI_Basics_Voice_100506\Course_Resting-state_fMR699.wav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media" Target="../media/media54.wav"/><Relationship Id="rId4" Type="http://schemas.openxmlformats.org/officeDocument/2006/relationships/audio" Target="../media/media54.wav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38.xml"/><Relationship Id="rId7" Type="http://schemas.openxmlformats.org/officeDocument/2006/relationships/image" Target="../media/image20.png"/><Relationship Id="rId8" Type="http://schemas.openxmlformats.org/officeDocument/2006/relationships/image" Target="../media/image69.jpeg"/><Relationship Id="rId9" Type="http://schemas.openxmlformats.org/officeDocument/2006/relationships/image" Target="../media/image4.png"/><Relationship Id="rId1" Type="http://schemas.microsoft.com/office/2007/relationships/media" Target="file:///F:\Course_Resting-state_fMRI_Basics_Voice_100506\Course_Resting-state_fMR699.wav" TargetMode="External"/><Relationship Id="rId2" Type="http://schemas.openxmlformats.org/officeDocument/2006/relationships/audio" Target="file:///F:\Course_Resting-state_fMRI_Basics_Voice_100506\Course_Resting-state_fMR699.wav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media" Target="../media/media55.wav"/><Relationship Id="rId4" Type="http://schemas.openxmlformats.org/officeDocument/2006/relationships/audio" Target="../media/media55.wav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39.xml"/><Relationship Id="rId7" Type="http://schemas.openxmlformats.org/officeDocument/2006/relationships/image" Target="../media/image20.png"/><Relationship Id="rId8" Type="http://schemas.openxmlformats.org/officeDocument/2006/relationships/image" Target="../media/image70.jpeg"/><Relationship Id="rId9" Type="http://schemas.openxmlformats.org/officeDocument/2006/relationships/image" Target="../media/image4.png"/><Relationship Id="rId1" Type="http://schemas.microsoft.com/office/2007/relationships/media" Target="file:///F:\Course_Resting-state_fMRI_Basics_Voice_100506\Course_Resting-state_fMR699.wav" TargetMode="External"/><Relationship Id="rId2" Type="http://schemas.openxmlformats.org/officeDocument/2006/relationships/audio" Target="file:///F:\Course_Resting-state_fMRI_Basics_Voice_100506\Course_Resting-state_fMR699.wav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media" Target="../media/media56.wav"/><Relationship Id="rId4" Type="http://schemas.openxmlformats.org/officeDocument/2006/relationships/audio" Target="../media/media56.wav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40.xml"/><Relationship Id="rId7" Type="http://schemas.openxmlformats.org/officeDocument/2006/relationships/image" Target="../media/image20.png"/><Relationship Id="rId8" Type="http://schemas.openxmlformats.org/officeDocument/2006/relationships/image" Target="../media/image71.jpeg"/><Relationship Id="rId9" Type="http://schemas.openxmlformats.org/officeDocument/2006/relationships/image" Target="../media/image4.png"/><Relationship Id="rId1" Type="http://schemas.microsoft.com/office/2007/relationships/media" Target="file:///F:\Course_Resting-state_fMRI_Basics_Voice_100506\Course_Resting-state_fMR699.wav" TargetMode="External"/><Relationship Id="rId2" Type="http://schemas.openxmlformats.org/officeDocument/2006/relationships/audio" Target="file:///F:\Course_Resting-state_fMRI_Basics_Voice_100506\Course_Resting-state_fMR699.wav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audio" Target="file:///F:\Course_Resting-state_fMRI_Basics_Voice_100506\Course_Resting-state_fMR699.wav" TargetMode="External"/><Relationship Id="rId4" Type="http://schemas.microsoft.com/office/2007/relationships/media" Target="../media/media57.wav"/><Relationship Id="rId5" Type="http://schemas.openxmlformats.org/officeDocument/2006/relationships/audio" Target="../media/media57.wav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41.xml"/><Relationship Id="rId8" Type="http://schemas.openxmlformats.org/officeDocument/2006/relationships/image" Target="../media/image20.png"/><Relationship Id="rId9" Type="http://schemas.openxmlformats.org/officeDocument/2006/relationships/image" Target="../media/image72.png"/><Relationship Id="rId10" Type="http://schemas.openxmlformats.org/officeDocument/2006/relationships/image" Target="../media/image73.png"/><Relationship Id="rId11" Type="http://schemas.openxmlformats.org/officeDocument/2006/relationships/image" Target="../media/image4.png"/><Relationship Id="rId1" Type="http://schemas.openxmlformats.org/officeDocument/2006/relationships/tags" Target="../tags/tag20.xml"/><Relationship Id="rId2" Type="http://schemas.microsoft.com/office/2007/relationships/media" Target="file:///F:\Course_Resting-state_fMRI_Basics_Voice_100506\Course_Resting-state_fMR699.wav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media" Target="../media/media58.wav"/><Relationship Id="rId4" Type="http://schemas.openxmlformats.org/officeDocument/2006/relationships/audio" Target="../media/media58.wav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42.xml"/><Relationship Id="rId7" Type="http://schemas.openxmlformats.org/officeDocument/2006/relationships/image" Target="../media/image20.png"/><Relationship Id="rId8" Type="http://schemas.openxmlformats.org/officeDocument/2006/relationships/image" Target="../media/image74.png"/><Relationship Id="rId9" Type="http://schemas.openxmlformats.org/officeDocument/2006/relationships/image" Target="../media/image4.png"/><Relationship Id="rId1" Type="http://schemas.microsoft.com/office/2007/relationships/media" Target="file:///F:\Course_Resting-state_fMRI_Basics_Voice_100506\Course_Resting-state_fMR695.wav" TargetMode="External"/><Relationship Id="rId2" Type="http://schemas.openxmlformats.org/officeDocument/2006/relationships/audio" Target="file:///F:\Course_Resting-state_fMRI_Basics_Voice_100506\Course_Resting-state_fMR695.wav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audio" Target="file:///F:\Course_Resting-state_fMRI_Basics_Voice_100506\Course_Resting-state_fMR699.wav" TargetMode="External"/><Relationship Id="rId4" Type="http://schemas.microsoft.com/office/2007/relationships/media" Target="../media/media59.wav"/><Relationship Id="rId5" Type="http://schemas.openxmlformats.org/officeDocument/2006/relationships/audio" Target="../media/media59.wav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43.xml"/><Relationship Id="rId8" Type="http://schemas.openxmlformats.org/officeDocument/2006/relationships/image" Target="../media/image20.png"/><Relationship Id="rId9" Type="http://schemas.openxmlformats.org/officeDocument/2006/relationships/image" Target="../media/image75.jpeg"/><Relationship Id="rId10" Type="http://schemas.openxmlformats.org/officeDocument/2006/relationships/image" Target="../media/image4.png"/><Relationship Id="rId1" Type="http://schemas.openxmlformats.org/officeDocument/2006/relationships/tags" Target="../tags/tag21.xml"/><Relationship Id="rId2" Type="http://schemas.microsoft.com/office/2007/relationships/media" Target="file:///F:\Course_Resting-state_fMRI_Basics_Voice_100506\Course_Resting-state_fMR699.wav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media" Target="../media/media60.wav"/><Relationship Id="rId4" Type="http://schemas.openxmlformats.org/officeDocument/2006/relationships/audio" Target="../media/media60.wav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44.xml"/><Relationship Id="rId7" Type="http://schemas.openxmlformats.org/officeDocument/2006/relationships/image" Target="../media/image20.png"/><Relationship Id="rId8" Type="http://schemas.openxmlformats.org/officeDocument/2006/relationships/image" Target="../media/image76.jpg"/><Relationship Id="rId9" Type="http://schemas.openxmlformats.org/officeDocument/2006/relationships/image" Target="../media/image4.png"/><Relationship Id="rId1" Type="http://schemas.microsoft.com/office/2007/relationships/media" Target="file:///F:\Course_Resting-state_fMRI_Basics_Voice_100506\Course_Resting-state_fMR699.wav" TargetMode="External"/><Relationship Id="rId2" Type="http://schemas.openxmlformats.org/officeDocument/2006/relationships/audio" Target="file:///F:\Course_Resting-state_fMRI_Basics_Voice_100506\Course_Resting-state_fMR699.wav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6.wav"/><Relationship Id="rId4" Type="http://schemas.openxmlformats.org/officeDocument/2006/relationships/audio" Target="../media/media6.wav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7" Type="http://schemas.openxmlformats.org/officeDocument/2006/relationships/oleObject" Target="../embeddings/oleObject3.bin"/><Relationship Id="rId8" Type="http://schemas.openxmlformats.org/officeDocument/2006/relationships/image" Target="../media/image9.png"/><Relationship Id="rId9" Type="http://schemas.openxmlformats.org/officeDocument/2006/relationships/image" Target="../media/image4.png"/><Relationship Id="rId1" Type="http://schemas.openxmlformats.org/officeDocument/2006/relationships/vmlDrawing" Target="../drawings/vmlDrawing2.vml"/><Relationship Id="rId2" Type="http://schemas.openxmlformats.org/officeDocument/2006/relationships/tags" Target="../tags/tag4.xml"/></Relationships>
</file>

<file path=ppt/slides/_rels/slide6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0.png"/><Relationship Id="rId12" Type="http://schemas.openxmlformats.org/officeDocument/2006/relationships/image" Target="../media/image4.png"/><Relationship Id="rId1" Type="http://schemas.microsoft.com/office/2007/relationships/media" Target="file:///F:\Course_Resting-state_fMRI_Basics_Voice_100506\Course_Resting-state_fMR699.wav" TargetMode="External"/><Relationship Id="rId2" Type="http://schemas.openxmlformats.org/officeDocument/2006/relationships/audio" Target="file:///F:\Course_Resting-state_fMRI_Basics_Voice_100506\Course_Resting-state_fMR699.wav" TargetMode="External"/><Relationship Id="rId3" Type="http://schemas.microsoft.com/office/2007/relationships/media" Target="../media/media61.wav"/><Relationship Id="rId4" Type="http://schemas.openxmlformats.org/officeDocument/2006/relationships/audio" Target="../media/media61.wav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45.xml"/><Relationship Id="rId7" Type="http://schemas.openxmlformats.org/officeDocument/2006/relationships/image" Target="../media/image20.png"/><Relationship Id="rId8" Type="http://schemas.openxmlformats.org/officeDocument/2006/relationships/image" Target="../media/image77.png"/><Relationship Id="rId9" Type="http://schemas.openxmlformats.org/officeDocument/2006/relationships/image" Target="../media/image78.png"/><Relationship Id="rId10" Type="http://schemas.openxmlformats.org/officeDocument/2006/relationships/image" Target="../media/image79.png"/></Relationships>
</file>

<file path=ppt/slides/_rels/slide6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2.png"/><Relationship Id="rId12" Type="http://schemas.openxmlformats.org/officeDocument/2006/relationships/image" Target="../media/image4.png"/><Relationship Id="rId1" Type="http://schemas.microsoft.com/office/2007/relationships/media" Target="file:///F:\Course_Resting-state_fMRI_Basics_Voice_100506\Course_Resting-state_fMR699.wav" TargetMode="External"/><Relationship Id="rId2" Type="http://schemas.openxmlformats.org/officeDocument/2006/relationships/audio" Target="file:///F:\Course_Resting-state_fMRI_Basics_Voice_100506\Course_Resting-state_fMR699.wav" TargetMode="External"/><Relationship Id="rId3" Type="http://schemas.microsoft.com/office/2007/relationships/media" Target="../media/media62.wav"/><Relationship Id="rId4" Type="http://schemas.openxmlformats.org/officeDocument/2006/relationships/audio" Target="../media/media62.wav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46.xml"/><Relationship Id="rId7" Type="http://schemas.openxmlformats.org/officeDocument/2006/relationships/image" Target="../media/image20.png"/><Relationship Id="rId8" Type="http://schemas.openxmlformats.org/officeDocument/2006/relationships/image" Target="../media/image77.png"/><Relationship Id="rId9" Type="http://schemas.openxmlformats.org/officeDocument/2006/relationships/image" Target="../media/image78.png"/><Relationship Id="rId10" Type="http://schemas.openxmlformats.org/officeDocument/2006/relationships/image" Target="../media/image81.png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media" Target="../media/media63.wav"/><Relationship Id="rId4" Type="http://schemas.openxmlformats.org/officeDocument/2006/relationships/audio" Target="../media/media63.wav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47.xml"/><Relationship Id="rId7" Type="http://schemas.openxmlformats.org/officeDocument/2006/relationships/image" Target="../media/image20.png"/><Relationship Id="rId8" Type="http://schemas.openxmlformats.org/officeDocument/2006/relationships/image" Target="../media/image4.png"/><Relationship Id="rId1" Type="http://schemas.microsoft.com/office/2007/relationships/media" Target="file:///F:\Course_Resting-state_fMRI_Basics_Voice_100506\Course_Resting-state_fMR695.wav" TargetMode="External"/><Relationship Id="rId2" Type="http://schemas.openxmlformats.org/officeDocument/2006/relationships/audio" Target="file:///F:\Course_Resting-state_fMRI_Basics_Voice_100506\Course_Resting-state_fMR695.wav" TargetMode="External"/></Relationships>
</file>

<file path=ppt/slides/_rels/slide6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5.png"/><Relationship Id="rId12" Type="http://schemas.openxmlformats.org/officeDocument/2006/relationships/image" Target="../media/image86.png"/><Relationship Id="rId13" Type="http://schemas.openxmlformats.org/officeDocument/2006/relationships/image" Target="../media/image87.png"/><Relationship Id="rId14" Type="http://schemas.openxmlformats.org/officeDocument/2006/relationships/image" Target="../media/image4.png"/><Relationship Id="rId1" Type="http://schemas.openxmlformats.org/officeDocument/2006/relationships/tags" Target="../tags/tag22.xml"/><Relationship Id="rId2" Type="http://schemas.microsoft.com/office/2007/relationships/media" Target="file:///F:\Course_Resting-state_fMRI_Basics_Voice_100506\Course_Resting-state_fMR699.wav" TargetMode="External"/><Relationship Id="rId3" Type="http://schemas.openxmlformats.org/officeDocument/2006/relationships/audio" Target="file:///F:\Course_Resting-state_fMRI_Basics_Voice_100506\Course_Resting-state_fMR699.wav" TargetMode="External"/><Relationship Id="rId4" Type="http://schemas.microsoft.com/office/2007/relationships/media" Target="../media/media64.wav"/><Relationship Id="rId5" Type="http://schemas.openxmlformats.org/officeDocument/2006/relationships/audio" Target="../media/media64.wav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48.xml"/><Relationship Id="rId8" Type="http://schemas.openxmlformats.org/officeDocument/2006/relationships/image" Target="../media/image20.png"/><Relationship Id="rId9" Type="http://schemas.openxmlformats.org/officeDocument/2006/relationships/image" Target="../media/image83.png"/><Relationship Id="rId10" Type="http://schemas.openxmlformats.org/officeDocument/2006/relationships/image" Target="../media/image84.png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media" Target="../media/media65.wav"/><Relationship Id="rId4" Type="http://schemas.openxmlformats.org/officeDocument/2006/relationships/audio" Target="../media/media65.wav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49.xml"/><Relationship Id="rId7" Type="http://schemas.openxmlformats.org/officeDocument/2006/relationships/image" Target="../media/image20.png"/><Relationship Id="rId8" Type="http://schemas.openxmlformats.org/officeDocument/2006/relationships/image" Target="../media/image88.jpeg"/><Relationship Id="rId9" Type="http://schemas.openxmlformats.org/officeDocument/2006/relationships/image" Target="../media/image4.png"/><Relationship Id="rId1" Type="http://schemas.microsoft.com/office/2007/relationships/media" Target="file:///F:\Course_Resting-state_fMRI_Basics_Voice_100506\Course_Resting-state_fMR699.wav" TargetMode="External"/><Relationship Id="rId2" Type="http://schemas.openxmlformats.org/officeDocument/2006/relationships/audio" Target="file:///F:\Course_Resting-state_fMRI_Basics_Voice_100506\Course_Resting-state_fMR699.wav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media" Target="../media/media66.wav"/><Relationship Id="rId4" Type="http://schemas.openxmlformats.org/officeDocument/2006/relationships/audio" Target="../media/media66.wav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50.xml"/><Relationship Id="rId7" Type="http://schemas.openxmlformats.org/officeDocument/2006/relationships/image" Target="../media/image20.png"/><Relationship Id="rId8" Type="http://schemas.openxmlformats.org/officeDocument/2006/relationships/image" Target="../media/image89.png"/><Relationship Id="rId9" Type="http://schemas.openxmlformats.org/officeDocument/2006/relationships/image" Target="../media/image4.png"/><Relationship Id="rId1" Type="http://schemas.microsoft.com/office/2007/relationships/media" Target="file:///F:\Course_Resting-state_fMRI_Basics_Voice_100506\Course_Resting-state_fMR699.wav" TargetMode="External"/><Relationship Id="rId2" Type="http://schemas.openxmlformats.org/officeDocument/2006/relationships/audio" Target="file:///F:\Course_Resting-state_fMRI_Basics_Voice_100506\Course_Resting-state_fMR699.wav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media" Target="../media/media67.wav"/><Relationship Id="rId4" Type="http://schemas.openxmlformats.org/officeDocument/2006/relationships/audio" Target="../media/media67.wav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51.xml"/><Relationship Id="rId7" Type="http://schemas.openxmlformats.org/officeDocument/2006/relationships/image" Target="../media/image20.png"/><Relationship Id="rId8" Type="http://schemas.openxmlformats.org/officeDocument/2006/relationships/image" Target="../media/image90.jpeg"/><Relationship Id="rId9" Type="http://schemas.openxmlformats.org/officeDocument/2006/relationships/image" Target="../media/image4.png"/><Relationship Id="rId1" Type="http://schemas.microsoft.com/office/2007/relationships/media" Target="file:///F:\Course_Resting-state_fMRI_Basics_Voice_100506\Course_Resting-state_fMR699.wav" TargetMode="External"/><Relationship Id="rId2" Type="http://schemas.openxmlformats.org/officeDocument/2006/relationships/audio" Target="file:///F:\Course_Resting-state_fMRI_Basics_Voice_100506\Course_Resting-state_fMR699.wav" TargetMode="External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media" Target="../media/media68.wav"/><Relationship Id="rId4" Type="http://schemas.openxmlformats.org/officeDocument/2006/relationships/audio" Target="../media/media68.wav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52.xml"/><Relationship Id="rId7" Type="http://schemas.openxmlformats.org/officeDocument/2006/relationships/image" Target="../media/image20.png"/><Relationship Id="rId8" Type="http://schemas.openxmlformats.org/officeDocument/2006/relationships/image" Target="../media/image91.png"/><Relationship Id="rId9" Type="http://schemas.openxmlformats.org/officeDocument/2006/relationships/image" Target="../media/image92.png"/><Relationship Id="rId10" Type="http://schemas.openxmlformats.org/officeDocument/2006/relationships/image" Target="../media/image93.png"/><Relationship Id="rId11" Type="http://schemas.openxmlformats.org/officeDocument/2006/relationships/image" Target="../media/image4.png"/><Relationship Id="rId1" Type="http://schemas.microsoft.com/office/2007/relationships/media" Target="file:///F:\Course_Resting-state_fMRI_Basics_Voice_100506\Course_Resting-state_fMR699.wav" TargetMode="External"/><Relationship Id="rId2" Type="http://schemas.openxmlformats.org/officeDocument/2006/relationships/audio" Target="file:///F:\Course_Resting-state_fMRI_Basics_Voice_100506\Course_Resting-state_fMR699.wav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media" Target="../media/media69.wav"/><Relationship Id="rId4" Type="http://schemas.openxmlformats.org/officeDocument/2006/relationships/audio" Target="../media/media69.wav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53.xml"/><Relationship Id="rId7" Type="http://schemas.openxmlformats.org/officeDocument/2006/relationships/image" Target="../media/image20.png"/><Relationship Id="rId8" Type="http://schemas.openxmlformats.org/officeDocument/2006/relationships/image" Target="../media/image94.png"/><Relationship Id="rId9" Type="http://schemas.openxmlformats.org/officeDocument/2006/relationships/image" Target="../media/image4.png"/><Relationship Id="rId1" Type="http://schemas.microsoft.com/office/2007/relationships/media" Target="file:///F:\Course_Resting-state_fMRI_Basics_Voice_100506\Course_Resting-state_fMR699.wav" TargetMode="External"/><Relationship Id="rId2" Type="http://schemas.openxmlformats.org/officeDocument/2006/relationships/audio" Target="file:///F:\Course_Resting-state_fMRI_Basics_Voice_100506\Course_Resting-state_fMR699.wav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media" Target="../media/media70.wav"/><Relationship Id="rId4" Type="http://schemas.openxmlformats.org/officeDocument/2006/relationships/audio" Target="../media/media70.wav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54.xml"/><Relationship Id="rId7" Type="http://schemas.openxmlformats.org/officeDocument/2006/relationships/image" Target="../media/image20.png"/><Relationship Id="rId8" Type="http://schemas.openxmlformats.org/officeDocument/2006/relationships/image" Target="../media/image4.png"/><Relationship Id="rId1" Type="http://schemas.microsoft.com/office/2007/relationships/media" Target="file:///F:\Course_Resting-state_fMRI_Basics_Voice_100506\Course_Resting-state_fMR695.wav" TargetMode="External"/><Relationship Id="rId2" Type="http://schemas.openxmlformats.org/officeDocument/2006/relationships/audio" Target="file:///F:\Course_Resting-state_fMRI_Basics_Voice_100506\Course_Resting-state_fMR695.wav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4.png"/><Relationship Id="rId1" Type="http://schemas.openxmlformats.org/officeDocument/2006/relationships/tags" Target="../tags/tag5.xml"/><Relationship Id="rId2" Type="http://schemas.microsoft.com/office/2007/relationships/media" Target="../media/media7.wav"/></Relationships>
</file>

<file path=ppt/slides/_rels/slide7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7.png"/><Relationship Id="rId12" Type="http://schemas.openxmlformats.org/officeDocument/2006/relationships/package" Target="../embeddings/Microsoft_Word_Document1.docx"/><Relationship Id="rId13" Type="http://schemas.openxmlformats.org/officeDocument/2006/relationships/image" Target="../media/image95.png"/><Relationship Id="rId14" Type="http://schemas.openxmlformats.org/officeDocument/2006/relationships/image" Target="../media/image4.png"/><Relationship Id="rId1" Type="http://schemas.openxmlformats.org/officeDocument/2006/relationships/vmlDrawing" Target="../drawings/vmlDrawing5.vml"/><Relationship Id="rId2" Type="http://schemas.openxmlformats.org/officeDocument/2006/relationships/tags" Target="../tags/tag23.xml"/><Relationship Id="rId3" Type="http://schemas.microsoft.com/office/2007/relationships/media" Target="file:///F:\Course_Resting-state_fMRI_Basics_Voice_100506\Course_Resting-state_fMR699.wav" TargetMode="External"/><Relationship Id="rId4" Type="http://schemas.openxmlformats.org/officeDocument/2006/relationships/audio" Target="file:///F:\Course_Resting-state_fMRI_Basics_Voice_100506\Course_Resting-state_fMR699.wav" TargetMode="External"/><Relationship Id="rId5" Type="http://schemas.microsoft.com/office/2007/relationships/media" Target="../media/media71.wav"/><Relationship Id="rId6" Type="http://schemas.openxmlformats.org/officeDocument/2006/relationships/audio" Target="../media/media71.wav"/><Relationship Id="rId7" Type="http://schemas.openxmlformats.org/officeDocument/2006/relationships/slideLayout" Target="../slideLayouts/slideLayout2.xml"/><Relationship Id="rId8" Type="http://schemas.openxmlformats.org/officeDocument/2006/relationships/notesSlide" Target="../notesSlides/notesSlide55.xml"/><Relationship Id="rId9" Type="http://schemas.openxmlformats.org/officeDocument/2006/relationships/image" Target="../media/image20.png"/><Relationship Id="rId10" Type="http://schemas.openxmlformats.org/officeDocument/2006/relationships/image" Target="../media/image96.png"/></Relationships>
</file>

<file path=ppt/slides/_rels/slide71.xml.rels><?xml version="1.0" encoding="UTF-8" standalone="yes"?>
<Relationships xmlns="http://schemas.openxmlformats.org/package/2006/relationships"><Relationship Id="rId3" Type="http://schemas.microsoft.com/office/2007/relationships/media" Target="../media/media72.wav"/><Relationship Id="rId4" Type="http://schemas.openxmlformats.org/officeDocument/2006/relationships/audio" Target="../media/media72.wav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56.xml"/><Relationship Id="rId7" Type="http://schemas.openxmlformats.org/officeDocument/2006/relationships/image" Target="../media/image20.png"/><Relationship Id="rId8" Type="http://schemas.openxmlformats.org/officeDocument/2006/relationships/image" Target="../media/image98.emf"/><Relationship Id="rId9" Type="http://schemas.openxmlformats.org/officeDocument/2006/relationships/image" Target="../media/image4.png"/><Relationship Id="rId1" Type="http://schemas.microsoft.com/office/2007/relationships/media" Target="file:///F:\Course_Resting-state_fMRI_Basics_Voice_100506\Course_Resting-state_fMR699.wav" TargetMode="External"/><Relationship Id="rId2" Type="http://schemas.openxmlformats.org/officeDocument/2006/relationships/audio" Target="file:///F:\Course_Resting-state_fMRI_Basics_Voice_100506\Course_Resting-state_fMR699.wav" TargetMode="External"/></Relationships>
</file>

<file path=ppt/slides/_rels/slide7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9.png"/><Relationship Id="rId12" Type="http://schemas.openxmlformats.org/officeDocument/2006/relationships/package" Target="../embeddings/Microsoft_Word_Document3.docx"/><Relationship Id="rId13" Type="http://schemas.openxmlformats.org/officeDocument/2006/relationships/image" Target="../media/image100.png"/><Relationship Id="rId14" Type="http://schemas.openxmlformats.org/officeDocument/2006/relationships/image" Target="../media/image4.png"/><Relationship Id="rId1" Type="http://schemas.openxmlformats.org/officeDocument/2006/relationships/vmlDrawing" Target="../drawings/vmlDrawing6.vml"/><Relationship Id="rId2" Type="http://schemas.openxmlformats.org/officeDocument/2006/relationships/tags" Target="../tags/tag24.xml"/><Relationship Id="rId3" Type="http://schemas.microsoft.com/office/2007/relationships/media" Target="file:///F:\Course_Resting-state_fMRI_Basics_Voice_100506\Course_Resting-state_fMR699.wav" TargetMode="External"/><Relationship Id="rId4" Type="http://schemas.openxmlformats.org/officeDocument/2006/relationships/audio" Target="file:///F:\Course_Resting-state_fMRI_Basics_Voice_100506\Course_Resting-state_fMR699.wav" TargetMode="External"/><Relationship Id="rId5" Type="http://schemas.microsoft.com/office/2007/relationships/media" Target="../media/media73.wav"/><Relationship Id="rId6" Type="http://schemas.openxmlformats.org/officeDocument/2006/relationships/audio" Target="../media/media73.wav"/><Relationship Id="rId7" Type="http://schemas.openxmlformats.org/officeDocument/2006/relationships/slideLayout" Target="../slideLayouts/slideLayout2.xml"/><Relationship Id="rId8" Type="http://schemas.openxmlformats.org/officeDocument/2006/relationships/notesSlide" Target="../notesSlides/notesSlide57.xml"/><Relationship Id="rId9" Type="http://schemas.openxmlformats.org/officeDocument/2006/relationships/image" Target="../media/image20.png"/><Relationship Id="rId10" Type="http://schemas.openxmlformats.org/officeDocument/2006/relationships/package" Target="../embeddings/Microsoft_Word_Document2.docx"/></Relationships>
</file>

<file path=ppt/slides/_rels/slide73.xml.rels><?xml version="1.0" encoding="UTF-8" standalone="yes"?>
<Relationships xmlns="http://schemas.openxmlformats.org/package/2006/relationships"><Relationship Id="rId3" Type="http://schemas.microsoft.com/office/2007/relationships/media" Target="../media/media74.wav"/><Relationship Id="rId4" Type="http://schemas.openxmlformats.org/officeDocument/2006/relationships/audio" Target="../media/media74.wav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58.xml"/><Relationship Id="rId7" Type="http://schemas.openxmlformats.org/officeDocument/2006/relationships/image" Target="../media/image20.png"/><Relationship Id="rId8" Type="http://schemas.openxmlformats.org/officeDocument/2006/relationships/image" Target="../media/image101.jpeg"/><Relationship Id="rId9" Type="http://schemas.openxmlformats.org/officeDocument/2006/relationships/image" Target="../media/image4.png"/><Relationship Id="rId1" Type="http://schemas.microsoft.com/office/2007/relationships/media" Target="file:///F:\Course_Resting-state_fMRI_Basics_Voice_100506\Course_Resting-state_fMR699.wav" TargetMode="External"/><Relationship Id="rId2" Type="http://schemas.openxmlformats.org/officeDocument/2006/relationships/audio" Target="file:///F:\Course_Resting-state_fMRI_Basics_Voice_100506\Course_Resting-state_fMR699.wav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media" Target="../media/media75.wav"/><Relationship Id="rId4" Type="http://schemas.openxmlformats.org/officeDocument/2006/relationships/audio" Target="../media/media75.wav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59.xml"/><Relationship Id="rId7" Type="http://schemas.openxmlformats.org/officeDocument/2006/relationships/image" Target="../media/image20.png"/><Relationship Id="rId8" Type="http://schemas.openxmlformats.org/officeDocument/2006/relationships/image" Target="../media/image102.jpeg"/><Relationship Id="rId9" Type="http://schemas.openxmlformats.org/officeDocument/2006/relationships/image" Target="../media/image4.png"/><Relationship Id="rId1" Type="http://schemas.microsoft.com/office/2007/relationships/media" Target="file:///F:\Course_Resting-state_fMRI_Basics_Voice_100506\Course_Resting-state_fMR699.wav" TargetMode="External"/><Relationship Id="rId2" Type="http://schemas.openxmlformats.org/officeDocument/2006/relationships/audio" Target="file:///F:\Course_Resting-state_fMRI_Basics_Voice_100506\Course_Resting-state_fMR699.wav" TargetMode="External"/></Relationships>
</file>

<file path=ppt/slides/_rels/slide75.xml.rels><?xml version="1.0" encoding="UTF-8" standalone="yes"?>
<Relationships xmlns="http://schemas.openxmlformats.org/package/2006/relationships"><Relationship Id="rId3" Type="http://schemas.microsoft.com/office/2007/relationships/media" Target="../media/media76.wav"/><Relationship Id="rId4" Type="http://schemas.openxmlformats.org/officeDocument/2006/relationships/audio" Target="../media/media76.wav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60.xml"/><Relationship Id="rId7" Type="http://schemas.openxmlformats.org/officeDocument/2006/relationships/image" Target="../media/image20.png"/><Relationship Id="rId8" Type="http://schemas.openxmlformats.org/officeDocument/2006/relationships/image" Target="../media/image103.jpeg"/><Relationship Id="rId9" Type="http://schemas.openxmlformats.org/officeDocument/2006/relationships/image" Target="../media/image4.png"/><Relationship Id="rId1" Type="http://schemas.microsoft.com/office/2007/relationships/media" Target="file:///F:\Course_Resting-state_fMRI_Basics_Voice_100506\Course_Resting-state_fMR699.wav" TargetMode="External"/><Relationship Id="rId2" Type="http://schemas.openxmlformats.org/officeDocument/2006/relationships/audio" Target="file:///F:\Course_Resting-state_fMRI_Basics_Voice_100506\Course_Resting-state_fMR699.wav" TargetMode="External"/></Relationships>
</file>

<file path=ppt/slides/_rels/slide76.xml.rels><?xml version="1.0" encoding="UTF-8" standalone="yes"?>
<Relationships xmlns="http://schemas.openxmlformats.org/package/2006/relationships"><Relationship Id="rId3" Type="http://schemas.microsoft.com/office/2007/relationships/media" Target="../media/media77.wav"/><Relationship Id="rId4" Type="http://schemas.openxmlformats.org/officeDocument/2006/relationships/audio" Target="../media/media77.wav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61.xml"/><Relationship Id="rId7" Type="http://schemas.openxmlformats.org/officeDocument/2006/relationships/image" Target="../media/image20.png"/><Relationship Id="rId8" Type="http://schemas.openxmlformats.org/officeDocument/2006/relationships/image" Target="../media/image104.jpeg"/><Relationship Id="rId9" Type="http://schemas.openxmlformats.org/officeDocument/2006/relationships/image" Target="../media/image4.png"/><Relationship Id="rId1" Type="http://schemas.microsoft.com/office/2007/relationships/media" Target="file:///F:\Course_Resting-state_fMRI_Basics_Voice_100506\Course_Resting-state_fMR699.wav" TargetMode="External"/><Relationship Id="rId2" Type="http://schemas.openxmlformats.org/officeDocument/2006/relationships/audio" Target="file:///F:\Course_Resting-state_fMRI_Basics_Voice_100506\Course_Resting-state_fMR699.wav" TargetMode="External"/></Relationships>
</file>

<file path=ppt/slides/_rels/slide77.xml.rels><?xml version="1.0" encoding="UTF-8" standalone="yes"?>
<Relationships xmlns="http://schemas.openxmlformats.org/package/2006/relationships"><Relationship Id="rId3" Type="http://schemas.microsoft.com/office/2007/relationships/media" Target="../media/media78.wav"/><Relationship Id="rId4" Type="http://schemas.openxmlformats.org/officeDocument/2006/relationships/audio" Target="../media/media78.wav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62.xml"/><Relationship Id="rId7" Type="http://schemas.openxmlformats.org/officeDocument/2006/relationships/image" Target="../media/image20.png"/><Relationship Id="rId8" Type="http://schemas.openxmlformats.org/officeDocument/2006/relationships/image" Target="../media/image105.jpeg"/><Relationship Id="rId9" Type="http://schemas.openxmlformats.org/officeDocument/2006/relationships/image" Target="../media/image4.png"/><Relationship Id="rId1" Type="http://schemas.microsoft.com/office/2007/relationships/media" Target="file:///F:\Course_Resting-state_fMRI_Basics_Voice_100506\Course_Resting-state_fMR699.wav" TargetMode="External"/><Relationship Id="rId2" Type="http://schemas.openxmlformats.org/officeDocument/2006/relationships/audio" Target="file:///F:\Course_Resting-state_fMRI_Basics_Voice_100506\Course_Resting-state_fMR699.wav" TargetMode="External"/></Relationships>
</file>

<file path=ppt/slides/_rels/slide78.xml.rels><?xml version="1.0" encoding="UTF-8" standalone="yes"?>
<Relationships xmlns="http://schemas.openxmlformats.org/package/2006/relationships"><Relationship Id="rId3" Type="http://schemas.microsoft.com/office/2007/relationships/media" Target="../media/media79.wav"/><Relationship Id="rId4" Type="http://schemas.openxmlformats.org/officeDocument/2006/relationships/audio" Target="../media/media79.wav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63.xml"/><Relationship Id="rId7" Type="http://schemas.openxmlformats.org/officeDocument/2006/relationships/image" Target="../media/image20.png"/><Relationship Id="rId8" Type="http://schemas.openxmlformats.org/officeDocument/2006/relationships/image" Target="../media/image106.jpeg"/><Relationship Id="rId9" Type="http://schemas.openxmlformats.org/officeDocument/2006/relationships/image" Target="../media/image4.png"/><Relationship Id="rId1" Type="http://schemas.microsoft.com/office/2007/relationships/media" Target="file:///F:\Course_Resting-state_fMRI_Basics_Voice_100506\Course_Resting-state_fMR699.wav" TargetMode="External"/><Relationship Id="rId2" Type="http://schemas.openxmlformats.org/officeDocument/2006/relationships/audio" Target="file:///F:\Course_Resting-state_fMRI_Basics_Voice_100506\Course_Resting-state_fMR699.wav" TargetMode="External"/></Relationships>
</file>

<file path=ppt/slides/_rels/slide79.xml.rels><?xml version="1.0" encoding="UTF-8" standalone="yes"?>
<Relationships xmlns="http://schemas.openxmlformats.org/package/2006/relationships"><Relationship Id="rId3" Type="http://schemas.microsoft.com/office/2007/relationships/media" Target="../media/media80.wav"/><Relationship Id="rId4" Type="http://schemas.openxmlformats.org/officeDocument/2006/relationships/audio" Target="../media/media80.wav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64.xml"/><Relationship Id="rId7" Type="http://schemas.openxmlformats.org/officeDocument/2006/relationships/image" Target="../media/image20.png"/><Relationship Id="rId8" Type="http://schemas.openxmlformats.org/officeDocument/2006/relationships/image" Target="../media/image4.png"/><Relationship Id="rId1" Type="http://schemas.microsoft.com/office/2007/relationships/media" Target="file:///F:\Course_Resting-state_fMRI_Basics_Voice_100506\Course_Resting-state_fMR695.wav" TargetMode="External"/><Relationship Id="rId2" Type="http://schemas.openxmlformats.org/officeDocument/2006/relationships/audio" Target="file:///F:\Course_Resting-state_fMRI_Basics_Voice_100506\Course_Resting-state_fMR695.wav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6" Type="http://schemas.openxmlformats.org/officeDocument/2006/relationships/image" Target="../media/image14.jpeg"/><Relationship Id="rId7" Type="http://schemas.openxmlformats.org/officeDocument/2006/relationships/image" Target="../media/image15.jpe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4.png"/><Relationship Id="rId1" Type="http://schemas.openxmlformats.org/officeDocument/2006/relationships/tags" Target="../tags/tag6.xml"/><Relationship Id="rId2" Type="http://schemas.microsoft.com/office/2007/relationships/media" Target="../media/media8.wav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audio" Target="../media/media81.wav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65.xml"/><Relationship Id="rId6" Type="http://schemas.openxmlformats.org/officeDocument/2006/relationships/image" Target="../media/image4.png"/><Relationship Id="rId1" Type="http://schemas.openxmlformats.org/officeDocument/2006/relationships/tags" Target="../tags/tag25.xml"/><Relationship Id="rId2" Type="http://schemas.microsoft.com/office/2007/relationships/media" Target="../media/media81.wav"/></Relationships>
</file>

<file path=ppt/slides/_rels/slide81.xml.rels><?xml version="1.0" encoding="UTF-8" standalone="yes"?>
<Relationships xmlns="http://schemas.openxmlformats.org/package/2006/relationships"><Relationship Id="rId3" Type="http://schemas.microsoft.com/office/2007/relationships/media" Target="../media/media82.wav"/><Relationship Id="rId4" Type="http://schemas.openxmlformats.org/officeDocument/2006/relationships/audio" Target="../media/media82.wav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66.xml"/><Relationship Id="rId7" Type="http://schemas.openxmlformats.org/officeDocument/2006/relationships/image" Target="../media/image20.png"/><Relationship Id="rId8" Type="http://schemas.openxmlformats.org/officeDocument/2006/relationships/image" Target="../media/image4.png"/><Relationship Id="rId1" Type="http://schemas.microsoft.com/office/2007/relationships/media" Target="file:///F:\Course_Resting-state_fMRI_Basics_Voice_100506\Course_Resting-state_fMR475.wav" TargetMode="External"/><Relationship Id="rId2" Type="http://schemas.openxmlformats.org/officeDocument/2006/relationships/audio" Target="file:///F:\Course_Resting-state_fMRI_Basics_Voice_100506\Course_Resting-state_fMR475.wav" TargetMode="External"/></Relationships>
</file>

<file path=ppt/slides/_rels/slide82.xml.rels><?xml version="1.0" encoding="UTF-8" standalone="yes"?>
<Relationships xmlns="http://schemas.openxmlformats.org/package/2006/relationships"><Relationship Id="rId3" Type="http://schemas.microsoft.com/office/2007/relationships/media" Target="../media/media83.wav"/><Relationship Id="rId4" Type="http://schemas.openxmlformats.org/officeDocument/2006/relationships/audio" Target="../media/media83.wav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7" Type="http://schemas.openxmlformats.org/officeDocument/2006/relationships/image" Target="../media/image4.png"/><Relationship Id="rId1" Type="http://schemas.microsoft.com/office/2007/relationships/media" Target="file:///F:\Course_Resting-state_fMRI_Basics_Voice_100506\Course_Resting-state_fMR711.wav" TargetMode="External"/><Relationship Id="rId2" Type="http://schemas.openxmlformats.org/officeDocument/2006/relationships/audio" Target="file:///F:\Course_Resting-state_fMRI_Basics_Voice_100506\Course_Resting-state_fMR711.wav" TargetMode="External"/></Relationships>
</file>

<file path=ppt/slides/_rels/slide83.xml.rels><?xml version="1.0" encoding="UTF-8" standalone="yes"?>
<Relationships xmlns="http://schemas.openxmlformats.org/package/2006/relationships"><Relationship Id="rId3" Type="http://schemas.microsoft.com/office/2007/relationships/media" Target="../media/media84.wav"/><Relationship Id="rId4" Type="http://schemas.openxmlformats.org/officeDocument/2006/relationships/audio" Target="../media/media84.wav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7" Type="http://schemas.openxmlformats.org/officeDocument/2006/relationships/image" Target="../media/image107.wmf"/><Relationship Id="rId8" Type="http://schemas.openxmlformats.org/officeDocument/2006/relationships/image" Target="../media/image4.png"/><Relationship Id="rId1" Type="http://schemas.microsoft.com/office/2007/relationships/media" Target="file:///F:\Course_Resting-state_fMRI_Basics_Voice_100506\Course_Resting-state_fMR711.wav" TargetMode="External"/><Relationship Id="rId2" Type="http://schemas.openxmlformats.org/officeDocument/2006/relationships/audio" Target="file:///F:\Course_Resting-state_fMRI_Basics_Voice_100506\Course_Resting-state_fMR711.wav" TargetMode="Externa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audio" Target="file:///F:\Course_Resting-state_fMRI_Basics_Voice_100506\Course_Resting-state_fMR711.wav" TargetMode="External"/><Relationship Id="rId4" Type="http://schemas.microsoft.com/office/2007/relationships/media" Target="../media/media85.wav"/><Relationship Id="rId5" Type="http://schemas.openxmlformats.org/officeDocument/2006/relationships/audio" Target="../media/media85.wav"/><Relationship Id="rId6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8" Type="http://schemas.openxmlformats.org/officeDocument/2006/relationships/image" Target="../media/image108.png"/><Relationship Id="rId9" Type="http://schemas.openxmlformats.org/officeDocument/2006/relationships/image" Target="../media/image109.wmf"/><Relationship Id="rId10" Type="http://schemas.openxmlformats.org/officeDocument/2006/relationships/image" Target="../media/image4.png"/><Relationship Id="rId1" Type="http://schemas.openxmlformats.org/officeDocument/2006/relationships/tags" Target="../tags/tag26.xml"/><Relationship Id="rId2" Type="http://schemas.microsoft.com/office/2007/relationships/media" Target="file:///F:\Course_Resting-state_fMRI_Basics_Voice_100506\Course_Resting-state_fMR711.wav" TargetMode="External"/></Relationships>
</file>

<file path=ppt/slides/_rels/slide85.xml.rels><?xml version="1.0" encoding="UTF-8" standalone="yes"?>
<Relationships xmlns="http://schemas.openxmlformats.org/package/2006/relationships"><Relationship Id="rId3" Type="http://schemas.microsoft.com/office/2007/relationships/media" Target="../media/media86.wav"/><Relationship Id="rId4" Type="http://schemas.openxmlformats.org/officeDocument/2006/relationships/audio" Target="../media/media86.wav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7" Type="http://schemas.openxmlformats.org/officeDocument/2006/relationships/image" Target="../media/image4.png"/><Relationship Id="rId1" Type="http://schemas.microsoft.com/office/2007/relationships/media" Target="file:///F:\Course_Resting-state_fMRI_Basics_Voice_100506\Course_Resting-state_fMR711.wav" TargetMode="External"/><Relationship Id="rId2" Type="http://schemas.openxmlformats.org/officeDocument/2006/relationships/audio" Target="file:///F:\Course_Resting-state_fMRI_Basics_Voice_100506\Course_Resting-state_fMR711.wav" TargetMode="External"/></Relationships>
</file>

<file path=ppt/slides/_rels/slide8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3.png"/><Relationship Id="rId12" Type="http://schemas.openxmlformats.org/officeDocument/2006/relationships/image" Target="../media/image4.png"/><Relationship Id="rId1" Type="http://schemas.openxmlformats.org/officeDocument/2006/relationships/tags" Target="../tags/tag27.xml"/><Relationship Id="rId2" Type="http://schemas.microsoft.com/office/2007/relationships/media" Target="file:///F:\Course_Resting-state_fMRI_Basics_Voice_100506\Course_Resting-state_fMR711.wav" TargetMode="External"/><Relationship Id="rId3" Type="http://schemas.openxmlformats.org/officeDocument/2006/relationships/audio" Target="file:///F:\Course_Resting-state_fMRI_Basics_Voice_100506\Course_Resting-state_fMR711.wav" TargetMode="External"/><Relationship Id="rId4" Type="http://schemas.microsoft.com/office/2007/relationships/media" Target="../media/media87.wav"/><Relationship Id="rId5" Type="http://schemas.openxmlformats.org/officeDocument/2006/relationships/audio" Target="../media/media87.wav"/><Relationship Id="rId6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8" Type="http://schemas.openxmlformats.org/officeDocument/2006/relationships/image" Target="../media/image110.png"/><Relationship Id="rId9" Type="http://schemas.openxmlformats.org/officeDocument/2006/relationships/image" Target="../media/image111.png"/><Relationship Id="rId10" Type="http://schemas.openxmlformats.org/officeDocument/2006/relationships/image" Target="../media/image112.png"/></Relationships>
</file>

<file path=ppt/slides/_rels/slide87.xml.rels><?xml version="1.0" encoding="UTF-8" standalone="yes"?>
<Relationships xmlns="http://schemas.openxmlformats.org/package/2006/relationships"><Relationship Id="rId3" Type="http://schemas.microsoft.com/office/2007/relationships/media" Target="../media/media88.wav"/><Relationship Id="rId4" Type="http://schemas.openxmlformats.org/officeDocument/2006/relationships/audio" Target="../media/media88.wav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7" Type="http://schemas.openxmlformats.org/officeDocument/2006/relationships/image" Target="../media/image4.png"/><Relationship Id="rId1" Type="http://schemas.microsoft.com/office/2007/relationships/media" Target="file:///F:\Course_Resting-state_fMRI_Basics_Voice_100506\Course_Resting-state_fMR711.wav" TargetMode="External"/><Relationship Id="rId2" Type="http://schemas.openxmlformats.org/officeDocument/2006/relationships/audio" Target="file:///F:\Course_Resting-state_fMRI_Basics_Voice_100506\Course_Resting-state_fMR711.wav" TargetMode="External"/></Relationships>
</file>

<file path=ppt/slides/_rels/slide88.xml.rels><?xml version="1.0" encoding="UTF-8" standalone="yes"?>
<Relationships xmlns="http://schemas.openxmlformats.org/package/2006/relationships"><Relationship Id="rId3" Type="http://schemas.microsoft.com/office/2007/relationships/media" Target="../media/media89.wav"/><Relationship Id="rId4" Type="http://schemas.openxmlformats.org/officeDocument/2006/relationships/audio" Target="../media/media89.wav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67.xml"/><Relationship Id="rId7" Type="http://schemas.openxmlformats.org/officeDocument/2006/relationships/image" Target="../media/image20.png"/><Relationship Id="rId8" Type="http://schemas.openxmlformats.org/officeDocument/2006/relationships/image" Target="../media/image114.png"/><Relationship Id="rId9" Type="http://schemas.openxmlformats.org/officeDocument/2006/relationships/image" Target="../media/image115.png"/><Relationship Id="rId10" Type="http://schemas.openxmlformats.org/officeDocument/2006/relationships/image" Target="../media/image116.png"/><Relationship Id="rId11" Type="http://schemas.openxmlformats.org/officeDocument/2006/relationships/image" Target="../media/image4.png"/><Relationship Id="rId1" Type="http://schemas.microsoft.com/office/2007/relationships/media" Target="file:///F:\Course_Resting-state_fMRI_Basics_Voice_100506\Course_Resting-state_fMR711.wav" TargetMode="External"/><Relationship Id="rId2" Type="http://schemas.openxmlformats.org/officeDocument/2006/relationships/audio" Target="file:///F:\Course_Resting-state_fMRI_Basics_Voice_100506\Course_Resting-state_fMR711.wav" TargetMode="Externa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audio" Target="file:///F:\Course_Resting-state_fMRI_Basics_Voice_100506\Course_Resting-state_fMR711.wav" TargetMode="External"/><Relationship Id="rId4" Type="http://schemas.microsoft.com/office/2007/relationships/media" Target="../media/media90.wav"/><Relationship Id="rId5" Type="http://schemas.openxmlformats.org/officeDocument/2006/relationships/audio" Target="../media/media90.wav"/><Relationship Id="rId6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8" Type="http://schemas.openxmlformats.org/officeDocument/2006/relationships/image" Target="../media/image117.png"/><Relationship Id="rId9" Type="http://schemas.openxmlformats.org/officeDocument/2006/relationships/image" Target="../media/image4.png"/><Relationship Id="rId1" Type="http://schemas.openxmlformats.org/officeDocument/2006/relationships/tags" Target="../tags/tag28.xml"/><Relationship Id="rId2" Type="http://schemas.microsoft.com/office/2007/relationships/media" Target="file:///F:\Course_Resting-state_fMRI_Basics_Voice_100506\Course_Resting-state_fMR711.wav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4.png"/><Relationship Id="rId1" Type="http://schemas.microsoft.com/office/2007/relationships/media" Target="../media/media9.wav"/><Relationship Id="rId2" Type="http://schemas.openxmlformats.org/officeDocument/2006/relationships/audio" Target="../media/media9.wav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audio" Target="file:///F:\Course_Resting-state_fMRI_Basics_Voice_100506\Course_Resting-state_fMR711.wav" TargetMode="External"/><Relationship Id="rId4" Type="http://schemas.microsoft.com/office/2007/relationships/media" Target="../media/media91.wav"/><Relationship Id="rId5" Type="http://schemas.openxmlformats.org/officeDocument/2006/relationships/audio" Target="../media/media91.wav"/><Relationship Id="rId6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8" Type="http://schemas.openxmlformats.org/officeDocument/2006/relationships/image" Target="../media/image118.png"/><Relationship Id="rId9" Type="http://schemas.openxmlformats.org/officeDocument/2006/relationships/image" Target="../media/image4.png"/><Relationship Id="rId1" Type="http://schemas.openxmlformats.org/officeDocument/2006/relationships/tags" Target="../tags/tag29.xml"/><Relationship Id="rId2" Type="http://schemas.microsoft.com/office/2007/relationships/media" Target="file:///F:\Course_Resting-state_fMRI_Basics_Voice_100506\Course_Resting-state_fMR711.wav" TargetMode="Externa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audio" Target="file:///F:\Course_Resting-state_fMRI_Basics_Voice_100506\Course_Resting-state_fMR711.wav" TargetMode="External"/><Relationship Id="rId4" Type="http://schemas.microsoft.com/office/2007/relationships/media" Target="../media/media92.wav"/><Relationship Id="rId5" Type="http://schemas.openxmlformats.org/officeDocument/2006/relationships/audio" Target="../media/media92.wav"/><Relationship Id="rId6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8" Type="http://schemas.openxmlformats.org/officeDocument/2006/relationships/image" Target="../media/image119.png"/><Relationship Id="rId9" Type="http://schemas.openxmlformats.org/officeDocument/2006/relationships/image" Target="../media/image4.png"/><Relationship Id="rId1" Type="http://schemas.openxmlformats.org/officeDocument/2006/relationships/tags" Target="../tags/tag30.xml"/><Relationship Id="rId2" Type="http://schemas.microsoft.com/office/2007/relationships/media" Target="file:///F:\Course_Resting-state_fMRI_Basics_Voice_100506\Course_Resting-state_fMR711.wav" TargetMode="External"/></Relationships>
</file>

<file path=ppt/slides/_rels/slide92.xml.rels><?xml version="1.0" encoding="UTF-8" standalone="yes"?>
<Relationships xmlns="http://schemas.openxmlformats.org/package/2006/relationships"><Relationship Id="rId3" Type="http://schemas.microsoft.com/office/2007/relationships/media" Target="../media/media93.wav"/><Relationship Id="rId4" Type="http://schemas.openxmlformats.org/officeDocument/2006/relationships/audio" Target="../media/media93.wav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7" Type="http://schemas.openxmlformats.org/officeDocument/2006/relationships/image" Target="../media/image4.png"/><Relationship Id="rId1" Type="http://schemas.microsoft.com/office/2007/relationships/media" Target="file:///F:\Course_Resting-state_fMRI_Basics_Voice_100506\Course_Resting-state_fMR711.wav" TargetMode="External"/><Relationship Id="rId2" Type="http://schemas.openxmlformats.org/officeDocument/2006/relationships/audio" Target="file:///F:\Course_Resting-state_fMRI_Basics_Voice_100506\Course_Resting-state_fMR711.wav" TargetMode="Externa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audio" Target="file:///F:\Course_Resting-state_fMRI_Basics_Voice_100506\Course_Resting-state_fMR711.wav" TargetMode="External"/><Relationship Id="rId4" Type="http://schemas.microsoft.com/office/2007/relationships/media" Target="../media/media94.wav"/><Relationship Id="rId5" Type="http://schemas.openxmlformats.org/officeDocument/2006/relationships/audio" Target="../media/media94.wav"/><Relationship Id="rId6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8" Type="http://schemas.openxmlformats.org/officeDocument/2006/relationships/image" Target="../media/image120.png"/><Relationship Id="rId9" Type="http://schemas.openxmlformats.org/officeDocument/2006/relationships/image" Target="../media/image121.png"/><Relationship Id="rId10" Type="http://schemas.openxmlformats.org/officeDocument/2006/relationships/image" Target="../media/image4.png"/><Relationship Id="rId1" Type="http://schemas.openxmlformats.org/officeDocument/2006/relationships/tags" Target="../tags/tag31.xml"/><Relationship Id="rId2" Type="http://schemas.microsoft.com/office/2007/relationships/media" Target="file:///F:\Course_Resting-state_fMRI_Basics_Voice_100506\Course_Resting-state_fMR711.wav" TargetMode="External"/></Relationships>
</file>

<file path=ppt/slides/_rels/slide9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5.png"/><Relationship Id="rId12" Type="http://schemas.openxmlformats.org/officeDocument/2006/relationships/image" Target="../media/image126.png"/><Relationship Id="rId13" Type="http://schemas.openxmlformats.org/officeDocument/2006/relationships/image" Target="../media/image127.png"/><Relationship Id="rId14" Type="http://schemas.openxmlformats.org/officeDocument/2006/relationships/image" Target="../media/image4.png"/><Relationship Id="rId1" Type="http://schemas.openxmlformats.org/officeDocument/2006/relationships/tags" Target="../tags/tag32.xml"/><Relationship Id="rId2" Type="http://schemas.microsoft.com/office/2007/relationships/media" Target="file:///F:\Course_Resting-state_fMRI_Basics_Voice_100506\Course_Resting-state_fMR711.wav" TargetMode="External"/><Relationship Id="rId3" Type="http://schemas.openxmlformats.org/officeDocument/2006/relationships/audio" Target="file:///F:\Course_Resting-state_fMRI_Basics_Voice_100506\Course_Resting-state_fMR711.wav" TargetMode="External"/><Relationship Id="rId4" Type="http://schemas.microsoft.com/office/2007/relationships/media" Target="../media/media95.wav"/><Relationship Id="rId5" Type="http://schemas.openxmlformats.org/officeDocument/2006/relationships/audio" Target="../media/media95.wav"/><Relationship Id="rId6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8" Type="http://schemas.openxmlformats.org/officeDocument/2006/relationships/image" Target="../media/image122.jpeg"/><Relationship Id="rId9" Type="http://schemas.openxmlformats.org/officeDocument/2006/relationships/image" Target="../media/image123.png"/><Relationship Id="rId10" Type="http://schemas.openxmlformats.org/officeDocument/2006/relationships/image" Target="../media/image124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audio" Target="file:///F:\Course_Resting-state_fMRI_Basics_Voice_100506\Course_Resting-state_fMR711.wav" TargetMode="External"/><Relationship Id="rId4" Type="http://schemas.microsoft.com/office/2007/relationships/media" Target="../media/media96.wav"/><Relationship Id="rId5" Type="http://schemas.openxmlformats.org/officeDocument/2006/relationships/audio" Target="../media/media96.wav"/><Relationship Id="rId6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8" Type="http://schemas.openxmlformats.org/officeDocument/2006/relationships/image" Target="../media/image127.png"/><Relationship Id="rId9" Type="http://schemas.openxmlformats.org/officeDocument/2006/relationships/image" Target="../media/image128.jpeg"/><Relationship Id="rId10" Type="http://schemas.openxmlformats.org/officeDocument/2006/relationships/image" Target="../media/image129.jpg"/><Relationship Id="rId11" Type="http://schemas.openxmlformats.org/officeDocument/2006/relationships/image" Target="../media/image4.png"/><Relationship Id="rId1" Type="http://schemas.openxmlformats.org/officeDocument/2006/relationships/tags" Target="../tags/tag33.xml"/><Relationship Id="rId2" Type="http://schemas.microsoft.com/office/2007/relationships/media" Target="file:///F:\Course_Resting-state_fMRI_Basics_Voice_100506\Course_Resting-state_fMR711.wav" TargetMode="External"/></Relationships>
</file>

<file path=ppt/slides/_rels/slide9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3.png"/><Relationship Id="rId12" Type="http://schemas.openxmlformats.org/officeDocument/2006/relationships/image" Target="../media/image134.png"/><Relationship Id="rId13" Type="http://schemas.openxmlformats.org/officeDocument/2006/relationships/image" Target="../media/image135.png"/><Relationship Id="rId14" Type="http://schemas.openxmlformats.org/officeDocument/2006/relationships/image" Target="../media/image136.png"/><Relationship Id="rId15" Type="http://schemas.openxmlformats.org/officeDocument/2006/relationships/image" Target="../media/image137.jpg"/><Relationship Id="rId16" Type="http://schemas.openxmlformats.org/officeDocument/2006/relationships/image" Target="../media/image4.png"/><Relationship Id="rId1" Type="http://schemas.openxmlformats.org/officeDocument/2006/relationships/tags" Target="../tags/tag34.xml"/><Relationship Id="rId2" Type="http://schemas.microsoft.com/office/2007/relationships/media" Target="file:///F:\Course_Resting-state_fMRI_Basics_Voice_100506\Course_Resting-state_fMR711.wav" TargetMode="External"/><Relationship Id="rId3" Type="http://schemas.openxmlformats.org/officeDocument/2006/relationships/audio" Target="file:///F:\Course_Resting-state_fMRI_Basics_Voice_100506\Course_Resting-state_fMR711.wav" TargetMode="External"/><Relationship Id="rId4" Type="http://schemas.microsoft.com/office/2007/relationships/media" Target="../media/media97.wav"/><Relationship Id="rId5" Type="http://schemas.openxmlformats.org/officeDocument/2006/relationships/audio" Target="../media/media97.wav"/><Relationship Id="rId6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8" Type="http://schemas.openxmlformats.org/officeDocument/2006/relationships/image" Target="../media/image130.png"/><Relationship Id="rId9" Type="http://schemas.openxmlformats.org/officeDocument/2006/relationships/image" Target="../media/image131.png"/><Relationship Id="rId10" Type="http://schemas.openxmlformats.org/officeDocument/2006/relationships/image" Target="../media/image132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audio" Target="file:///F:\Course_Resting-state_fMRI_Basics_Voice_100506\Course_Resting-state_fMR711.wav" TargetMode="External"/><Relationship Id="rId4" Type="http://schemas.microsoft.com/office/2007/relationships/media" Target="../media/media98.wav"/><Relationship Id="rId5" Type="http://schemas.openxmlformats.org/officeDocument/2006/relationships/audio" Target="../media/media98.wav"/><Relationship Id="rId6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8" Type="http://schemas.openxmlformats.org/officeDocument/2006/relationships/image" Target="../media/image4.png"/><Relationship Id="rId1" Type="http://schemas.openxmlformats.org/officeDocument/2006/relationships/tags" Target="../tags/tag35.xml"/><Relationship Id="rId2" Type="http://schemas.microsoft.com/office/2007/relationships/media" Target="file:///F:\Course_Resting-state_fMRI_Basics_Voice_100506\Course_Resting-state_fMR711.wav" TargetMode="Externa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image" Target="../media/image138.png"/><Relationship Id="rId5" Type="http://schemas.openxmlformats.org/officeDocument/2006/relationships/image" Target="../media/image139.png"/><Relationship Id="rId6" Type="http://schemas.openxmlformats.org/officeDocument/2006/relationships/image" Target="../media/image140.png"/><Relationship Id="rId7" Type="http://schemas.openxmlformats.org/officeDocument/2006/relationships/image" Target="../media/image141.png"/><Relationship Id="rId8" Type="http://schemas.openxmlformats.org/officeDocument/2006/relationships/image" Target="../media/image4.png"/><Relationship Id="rId1" Type="http://schemas.microsoft.com/office/2007/relationships/media" Target="../media/media99.wav"/><Relationship Id="rId2" Type="http://schemas.openxmlformats.org/officeDocument/2006/relationships/audio" Target="../media/media99.wav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image" Target="../media/image142.png"/><Relationship Id="rId5" Type="http://schemas.openxmlformats.org/officeDocument/2006/relationships/image" Target="../media/image143.png"/><Relationship Id="rId6" Type="http://schemas.openxmlformats.org/officeDocument/2006/relationships/image" Target="../media/image144.png"/><Relationship Id="rId7" Type="http://schemas.openxmlformats.org/officeDocument/2006/relationships/image" Target="../media/image145.png"/><Relationship Id="rId8" Type="http://schemas.openxmlformats.org/officeDocument/2006/relationships/image" Target="../media/image4.png"/><Relationship Id="rId1" Type="http://schemas.microsoft.com/office/2007/relationships/media" Target="../media/media100.wav"/><Relationship Id="rId2" Type="http://schemas.openxmlformats.org/officeDocument/2006/relationships/audio" Target="../media/media100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50D6573F-F823-F545-80FC-FC4933A5CE16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1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1188" y="765175"/>
            <a:ext cx="7993062" cy="2519363"/>
          </a:xfrm>
        </p:spPr>
        <p:txBody>
          <a:bodyPr/>
          <a:lstStyle/>
          <a:p>
            <a:pPr eaLnBrk="1" hangingPunct="1"/>
            <a:r>
              <a:rPr kumimoji="1" lang="en-US" altLang="zh-CN" sz="3200" b="1" smtClean="0">
                <a:solidFill>
                  <a:srgbClr val="FFFF00"/>
                </a:solidFill>
                <a:latin typeface="Arial Black" charset="0"/>
                <a:ea typeface="黑体" pitchFamily="2" charset="-122"/>
                <a:cs typeface="黑体" pitchFamily="2" charset="-122"/>
              </a:rPr>
              <a:t>Resting-State fMRI:</a:t>
            </a:r>
            <a:br>
              <a:rPr kumimoji="1" lang="en-US" altLang="zh-CN" sz="3200" b="1" smtClean="0">
                <a:solidFill>
                  <a:srgbClr val="FFFF00"/>
                </a:solidFill>
                <a:latin typeface="Arial Black" charset="0"/>
                <a:ea typeface="黑体" pitchFamily="2" charset="-122"/>
                <a:cs typeface="黑体" pitchFamily="2" charset="-122"/>
              </a:rPr>
            </a:br>
            <a:r>
              <a:rPr kumimoji="1" lang="en-US" altLang="zh-CN" sz="3200" b="1" smtClean="0">
                <a:solidFill>
                  <a:srgbClr val="FFFF00"/>
                </a:solidFill>
                <a:latin typeface="Arial Black" charset="0"/>
                <a:ea typeface="黑体" pitchFamily="2" charset="-122"/>
                <a:cs typeface="黑体" pitchFamily="2" charset="-122"/>
              </a:rPr>
              <a:t>Algorithms, Applications to Brain Disorders and Data Processing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2059040" y="3068638"/>
            <a:ext cx="5044971" cy="3447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endParaRPr kumimoji="1" lang="zh-CN" altLang="en-US" sz="2400" b="1" dirty="0"/>
          </a:p>
          <a:p>
            <a:pPr>
              <a:spcBef>
                <a:spcPct val="0"/>
              </a:spcBef>
            </a:pPr>
            <a:r>
              <a:rPr kumimoji="1" lang="en-US" altLang="zh-CN" sz="2800" b="1" dirty="0"/>
              <a:t>Chao-Gan YAN, Ph.D.</a:t>
            </a:r>
          </a:p>
          <a:p>
            <a:pPr>
              <a:spcBef>
                <a:spcPct val="0"/>
              </a:spcBef>
            </a:pPr>
            <a:r>
              <a:rPr kumimoji="1" lang="zh-CN" altLang="en-US" sz="2800" dirty="0" smtClean="0"/>
              <a:t>严超赣</a:t>
            </a:r>
            <a:endParaRPr kumimoji="1" lang="en-US" altLang="zh-CN" sz="2800" dirty="0"/>
          </a:p>
          <a:p>
            <a:pPr>
              <a:spcBef>
                <a:spcPct val="0"/>
              </a:spcBef>
            </a:pPr>
            <a:r>
              <a:rPr kumimoji="1" lang="en-US" altLang="zh-CN" sz="2000" b="1" dirty="0" smtClean="0"/>
              <a:t>ycg.yan@gmail.com</a:t>
            </a:r>
          </a:p>
          <a:p>
            <a:pPr>
              <a:spcBef>
                <a:spcPct val="0"/>
              </a:spcBef>
            </a:pPr>
            <a:r>
              <a:rPr kumimoji="1" lang="en-US" altLang="zh-CN" sz="2000" b="1" dirty="0" smtClean="0"/>
              <a:t>http://rfmri.org</a:t>
            </a:r>
          </a:p>
          <a:p>
            <a:pPr>
              <a:spcBef>
                <a:spcPct val="0"/>
              </a:spcBef>
            </a:pPr>
            <a:endParaRPr kumimoji="1" lang="en-US" altLang="zh-CN" sz="2000" b="1" dirty="0"/>
          </a:p>
          <a:p>
            <a:pPr>
              <a:spcBef>
                <a:spcPct val="0"/>
              </a:spcBef>
            </a:pPr>
            <a:endParaRPr kumimoji="1" lang="en-US" altLang="zh-CN" sz="2400" b="1" dirty="0"/>
          </a:p>
          <a:p>
            <a:pPr>
              <a:spcBef>
                <a:spcPct val="0"/>
              </a:spcBef>
            </a:pPr>
            <a:endParaRPr kumimoji="1" lang="en-US" altLang="zh-CN" b="1" dirty="0"/>
          </a:p>
          <a:p>
            <a:pPr>
              <a:spcBef>
                <a:spcPct val="0"/>
              </a:spcBef>
            </a:pPr>
            <a:r>
              <a:rPr kumimoji="1" lang="en-US" altLang="zh-CN" b="1" dirty="0"/>
              <a:t>Nathan Kline Institute, Child Mind Institute and </a:t>
            </a:r>
          </a:p>
          <a:p>
            <a:pPr>
              <a:spcBef>
                <a:spcPct val="0"/>
              </a:spcBef>
            </a:pPr>
            <a:r>
              <a:rPr kumimoji="1" lang="en-US" altLang="zh-CN" b="1" dirty="0"/>
              <a:t>Child Study Center, New York University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2107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411413" y="333375"/>
            <a:ext cx="4608512" cy="1257300"/>
          </a:xfrm>
        </p:spPr>
        <p:txBody>
          <a:bodyPr/>
          <a:lstStyle/>
          <a:p>
            <a:r>
              <a:rPr lang="en-US" altLang="zh-CN" sz="4000">
                <a:solidFill>
                  <a:srgbClr val="FFFF00"/>
                </a:solidFill>
                <a:latin typeface="Arial Black" charset="0"/>
                <a:ea typeface="隶书" pitchFamily="49" charset="-122"/>
                <a:cs typeface="隶书" pitchFamily="49" charset="-122"/>
              </a:rPr>
              <a:t>Outline</a:t>
            </a:r>
          </a:p>
        </p:txBody>
      </p:sp>
      <p:sp>
        <p:nvSpPr>
          <p:cNvPr id="448515" name="Rectangle 3"/>
          <p:cNvSpPr>
            <a:spLocks noChangeArrowheads="1"/>
          </p:cNvSpPr>
          <p:nvPr/>
        </p:nvSpPr>
        <p:spPr bwMode="auto">
          <a:xfrm>
            <a:off x="827088" y="1557338"/>
            <a:ext cx="8316912" cy="448327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  <a:cs typeface="+mn-cs"/>
              </a:rPr>
              <a:t>  Resting-State </a:t>
            </a:r>
            <a:r>
              <a:rPr kumimoji="1" lang="en-US" altLang="zh-CN" sz="3200" b="1" dirty="0" err="1" smtClean="0">
                <a:latin typeface="Times New Roman" pitchFamily="18" charset="0"/>
                <a:ea typeface="隶书" pitchFamily="49" charset="-122"/>
                <a:cs typeface="+mn-cs"/>
              </a:rPr>
              <a:t>fMRI</a:t>
            </a: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  <a:cs typeface="+mn-cs"/>
              </a:rPr>
              <a:t>: Principles</a:t>
            </a: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3200" b="1" dirty="0">
                <a:latin typeface="Times New Roman" pitchFamily="18" charset="0"/>
                <a:ea typeface="隶书" pitchFamily="49" charset="-122"/>
                <a:cs typeface="+mn-cs"/>
              </a:rPr>
              <a:t>  Computational</a:t>
            </a: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  <a:cs typeface="+mn-cs"/>
              </a:rPr>
              <a:t> Algorithms</a:t>
            </a: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3200" b="1" dirty="0">
                <a:latin typeface="Times New Roman" pitchFamily="18" charset="0"/>
                <a:ea typeface="隶书" pitchFamily="49" charset="-122"/>
                <a:cs typeface="+mn-cs"/>
              </a:rPr>
              <a:t> </a:t>
            </a: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  <a:cs typeface="+mn-cs"/>
              </a:rPr>
              <a:t> Methodological Issues </a:t>
            </a:r>
            <a:endParaRPr kumimoji="1" lang="en-US" altLang="zh-CN" sz="3200" b="1" dirty="0">
              <a:latin typeface="Times New Roman" pitchFamily="18" charset="0"/>
              <a:ea typeface="隶书" pitchFamily="49" charset="-122"/>
              <a:cs typeface="+mn-cs"/>
            </a:endParaRP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3200" b="1" dirty="0">
                <a:latin typeface="Times New Roman" pitchFamily="18" charset="0"/>
                <a:ea typeface="隶书" pitchFamily="49" charset="-122"/>
                <a:cs typeface="+mn-cs"/>
              </a:rPr>
              <a:t>  Applications to</a:t>
            </a: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  <a:cs typeface="+mn-cs"/>
              </a:rPr>
              <a:t> Brain </a:t>
            </a:r>
            <a:r>
              <a:rPr kumimoji="1" lang="en-US" altLang="zh-CN" sz="3200" b="1" dirty="0">
                <a:latin typeface="Times New Roman" pitchFamily="18" charset="0"/>
                <a:ea typeface="隶书" pitchFamily="49" charset="-122"/>
                <a:cs typeface="+mn-cs"/>
              </a:rPr>
              <a:t>D</a:t>
            </a: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  <a:cs typeface="+mn-cs"/>
              </a:rPr>
              <a:t>isorders</a:t>
            </a: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  <a:cs typeface="+mn-cs"/>
              </a:rPr>
              <a:t>  </a:t>
            </a:r>
            <a:r>
              <a:rPr kumimoji="1" lang="en-US" altLang="zh-CN" sz="3200" b="1" dirty="0">
                <a:latin typeface="Times New Roman" pitchFamily="18" charset="0"/>
                <a:ea typeface="隶书" pitchFamily="49" charset="-122"/>
              </a:rPr>
              <a:t>Introduction to DPARSF</a:t>
            </a:r>
            <a:endParaRPr kumimoji="1" lang="en-US" altLang="zh-CN" sz="3200" b="1" dirty="0" smtClean="0">
              <a:latin typeface="Times New Roman" pitchFamily="18" charset="0"/>
              <a:ea typeface="隶书" pitchFamily="49" charset="-122"/>
              <a:cs typeface="+mn-cs"/>
            </a:endParaRP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endParaRPr kumimoji="1" lang="en-US" altLang="zh-CN" sz="3200" b="1" dirty="0">
              <a:latin typeface="Times New Roman" pitchFamily="18" charset="0"/>
              <a:ea typeface="隶书" pitchFamily="49" charset="-122"/>
              <a:cs typeface="+mn-cs"/>
            </a:endParaRPr>
          </a:p>
        </p:txBody>
      </p:sp>
      <p:sp>
        <p:nvSpPr>
          <p:cNvPr id="448516" name="Line 4"/>
          <p:cNvSpPr>
            <a:spLocks noChangeShapeType="1"/>
          </p:cNvSpPr>
          <p:nvPr/>
        </p:nvSpPr>
        <p:spPr bwMode="auto">
          <a:xfrm>
            <a:off x="252413" y="2780928"/>
            <a:ext cx="647700" cy="0"/>
          </a:xfrm>
          <a:prstGeom prst="line">
            <a:avLst/>
          </a:prstGeom>
          <a:noFill/>
          <a:ln w="190500">
            <a:solidFill>
              <a:srgbClr val="FFFF00"/>
            </a:solidFill>
            <a:round/>
            <a:headEnd/>
            <a:tailEnd type="triangl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1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36DF8E29-D3D1-8047-8A0E-8514FA07FBE0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10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5741196"/>
      </p:ext>
    </p:extLst>
  </p:cSld>
  <p:clrMapOvr>
    <a:masterClrMapping/>
  </p:clrMapOvr>
  <p:transition xmlns:p14="http://schemas.microsoft.com/office/powerpoint/2010/main" advTm="26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411413" y="333375"/>
            <a:ext cx="4608512" cy="1257300"/>
          </a:xfrm>
        </p:spPr>
        <p:txBody>
          <a:bodyPr/>
          <a:lstStyle/>
          <a:p>
            <a:r>
              <a:rPr lang="en-US" altLang="zh-CN" sz="4000">
                <a:solidFill>
                  <a:srgbClr val="FFFF00"/>
                </a:solidFill>
                <a:latin typeface="Arial Black" charset="0"/>
                <a:ea typeface="隶书" pitchFamily="49" charset="-122"/>
                <a:cs typeface="隶书" pitchFamily="49" charset="-122"/>
              </a:rPr>
              <a:t>Outline</a:t>
            </a:r>
          </a:p>
        </p:txBody>
      </p:sp>
      <p:sp>
        <p:nvSpPr>
          <p:cNvPr id="448515" name="Rectangle 3"/>
          <p:cNvSpPr>
            <a:spLocks noChangeArrowheads="1"/>
          </p:cNvSpPr>
          <p:nvPr/>
        </p:nvSpPr>
        <p:spPr bwMode="auto">
          <a:xfrm>
            <a:off x="827088" y="1557338"/>
            <a:ext cx="8316912" cy="448327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  <a:cs typeface="+mn-cs"/>
              </a:rPr>
              <a:t>  Resting-State </a:t>
            </a:r>
            <a:r>
              <a:rPr kumimoji="1" lang="en-US" altLang="zh-CN" sz="3200" b="1" dirty="0" err="1" smtClean="0">
                <a:latin typeface="Times New Roman" pitchFamily="18" charset="0"/>
                <a:ea typeface="隶书" pitchFamily="49" charset="-122"/>
                <a:cs typeface="+mn-cs"/>
              </a:rPr>
              <a:t>fMRI</a:t>
            </a: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  <a:cs typeface="+mn-cs"/>
              </a:rPr>
              <a:t>: Principles</a:t>
            </a: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3200" b="1" dirty="0">
                <a:latin typeface="Times New Roman" pitchFamily="18" charset="0"/>
                <a:ea typeface="隶书" pitchFamily="49" charset="-122"/>
                <a:cs typeface="+mn-cs"/>
              </a:rPr>
              <a:t>  Computational</a:t>
            </a: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  <a:cs typeface="+mn-cs"/>
              </a:rPr>
              <a:t> Algorithms</a:t>
            </a: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3200" b="1" dirty="0">
                <a:latin typeface="Times New Roman" pitchFamily="18" charset="0"/>
                <a:ea typeface="隶书" pitchFamily="49" charset="-122"/>
                <a:cs typeface="+mn-cs"/>
              </a:rPr>
              <a:t> </a:t>
            </a: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  <a:cs typeface="+mn-cs"/>
              </a:rPr>
              <a:t> Methodological Issues </a:t>
            </a:r>
            <a:endParaRPr kumimoji="1" lang="en-US" altLang="zh-CN" sz="3200" b="1" dirty="0">
              <a:latin typeface="Times New Roman" pitchFamily="18" charset="0"/>
              <a:ea typeface="隶书" pitchFamily="49" charset="-122"/>
              <a:cs typeface="+mn-cs"/>
            </a:endParaRP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3200" b="1" dirty="0">
                <a:latin typeface="Times New Roman" pitchFamily="18" charset="0"/>
                <a:ea typeface="隶书" pitchFamily="49" charset="-122"/>
                <a:cs typeface="+mn-cs"/>
              </a:rPr>
              <a:t>  Applications to</a:t>
            </a: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  <a:cs typeface="+mn-cs"/>
              </a:rPr>
              <a:t> Brain </a:t>
            </a:r>
            <a:r>
              <a:rPr kumimoji="1" lang="en-US" altLang="zh-CN" sz="3200" b="1" dirty="0">
                <a:latin typeface="Times New Roman" pitchFamily="18" charset="0"/>
                <a:ea typeface="隶书" pitchFamily="49" charset="-122"/>
                <a:cs typeface="+mn-cs"/>
              </a:rPr>
              <a:t>D</a:t>
            </a: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  <a:cs typeface="+mn-cs"/>
              </a:rPr>
              <a:t>isorders</a:t>
            </a: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  <a:cs typeface="+mn-cs"/>
              </a:rPr>
              <a:t>  </a:t>
            </a:r>
            <a:r>
              <a:rPr kumimoji="1" lang="en-US" altLang="zh-CN" sz="3200" b="1" dirty="0">
                <a:latin typeface="Times New Roman" pitchFamily="18" charset="0"/>
                <a:ea typeface="隶书" pitchFamily="49" charset="-122"/>
              </a:rPr>
              <a:t>Introduction to DPARSF</a:t>
            </a:r>
            <a:endParaRPr kumimoji="1" lang="en-US" altLang="zh-CN" sz="3200" b="1" dirty="0" smtClean="0">
              <a:latin typeface="Times New Roman" pitchFamily="18" charset="0"/>
              <a:ea typeface="隶书" pitchFamily="49" charset="-122"/>
              <a:cs typeface="+mn-cs"/>
            </a:endParaRP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endParaRPr kumimoji="1" lang="en-US" altLang="zh-CN" sz="3200" b="1" dirty="0">
              <a:latin typeface="Times New Roman" pitchFamily="18" charset="0"/>
              <a:ea typeface="隶书" pitchFamily="49" charset="-122"/>
              <a:cs typeface="+mn-cs"/>
            </a:endParaRPr>
          </a:p>
        </p:txBody>
      </p:sp>
      <p:sp>
        <p:nvSpPr>
          <p:cNvPr id="448516" name="Line 4"/>
          <p:cNvSpPr>
            <a:spLocks noChangeShapeType="1"/>
          </p:cNvSpPr>
          <p:nvPr/>
        </p:nvSpPr>
        <p:spPr bwMode="auto">
          <a:xfrm>
            <a:off x="252413" y="4941168"/>
            <a:ext cx="647700" cy="0"/>
          </a:xfrm>
          <a:prstGeom prst="line">
            <a:avLst/>
          </a:prstGeom>
          <a:noFill/>
          <a:ln w="190500">
            <a:solidFill>
              <a:srgbClr val="FFFF00"/>
            </a:solidFill>
            <a:round/>
            <a:headEnd/>
            <a:tailEnd type="triangl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1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36DF8E29-D3D1-8047-8A0E-8514FA07FBE0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100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5230513"/>
      </p:ext>
    </p:extLst>
  </p:cSld>
  <p:clrMapOvr>
    <a:masterClrMapping/>
  </p:clrMapOvr>
  <p:transition xmlns:p14="http://schemas.microsoft.com/office/powerpoint/2010/main" advTm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7" name="Rectangle 3"/>
          <p:cNvSpPr>
            <a:spLocks noChangeArrowheads="1"/>
          </p:cNvSpPr>
          <p:nvPr/>
        </p:nvSpPr>
        <p:spPr bwMode="auto">
          <a:xfrm>
            <a:off x="11113" y="5085184"/>
            <a:ext cx="35274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>
              <a:spcBef>
                <a:spcPct val="50000"/>
              </a:spcBef>
            </a:pPr>
            <a:r>
              <a:rPr lang="en-US" altLang="zh-CN" sz="2000" b="1" dirty="0">
                <a:solidFill>
                  <a:srgbClr val="FFFFFF"/>
                </a:solidFill>
                <a:ea typeface="隶书" charset="0"/>
                <a:cs typeface="隶书" charset="0"/>
              </a:rPr>
              <a:t>Based on </a:t>
            </a:r>
            <a:br>
              <a:rPr lang="en-US" altLang="zh-CN" sz="2000" b="1" dirty="0">
                <a:solidFill>
                  <a:srgbClr val="FFFFFF"/>
                </a:solidFill>
                <a:ea typeface="隶书" charset="0"/>
                <a:cs typeface="隶书" charset="0"/>
              </a:rPr>
            </a:br>
            <a:r>
              <a:rPr lang="en-US" altLang="zh-CN" sz="2000" b="1" dirty="0" err="1">
                <a:solidFill>
                  <a:srgbClr val="FFFFFF"/>
                </a:solidFill>
                <a:ea typeface="隶书" charset="0"/>
                <a:cs typeface="隶书" charset="0"/>
              </a:rPr>
              <a:t>Matlab</a:t>
            </a:r>
            <a:r>
              <a:rPr lang="en-US" altLang="zh-CN" sz="2000" b="1" dirty="0">
                <a:solidFill>
                  <a:srgbClr val="FFFFFF"/>
                </a:solidFill>
                <a:ea typeface="隶书" charset="0"/>
                <a:cs typeface="隶书" charset="0"/>
              </a:rPr>
              <a:t>, SPM, REST, </a:t>
            </a:r>
            <a:r>
              <a:rPr lang="en-US" altLang="zh-CN" sz="2000" b="1" dirty="0" err="1">
                <a:solidFill>
                  <a:srgbClr val="FFFFFF"/>
                </a:solidFill>
                <a:ea typeface="隶书" charset="0"/>
                <a:cs typeface="隶书" charset="0"/>
              </a:rPr>
              <a:t>MRIcroN’s</a:t>
            </a:r>
            <a:r>
              <a:rPr lang="en-US" altLang="zh-CN" sz="2000" b="1" dirty="0">
                <a:solidFill>
                  <a:srgbClr val="FFFFFF"/>
                </a:solidFill>
                <a:ea typeface="隶书" charset="0"/>
                <a:cs typeface="隶书" charset="0"/>
              </a:rPr>
              <a:t> dcm2nii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-252413" y="2852936"/>
            <a:ext cx="4495801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2400" b="1" dirty="0"/>
              <a:t>Yan and </a:t>
            </a:r>
            <a:r>
              <a:rPr lang="en-US" sz="2400" b="1" dirty="0" err="1"/>
              <a:t>Zang</a:t>
            </a:r>
            <a:r>
              <a:rPr lang="en-US" sz="2400" b="1" dirty="0"/>
              <a:t>, 2010. </a:t>
            </a:r>
            <a:endParaRPr lang="en-US" sz="2400" b="1" dirty="0" smtClean="0"/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2400" b="1" dirty="0" smtClean="0"/>
              <a:t>Front </a:t>
            </a:r>
            <a:r>
              <a:rPr lang="en-US" sz="2400" b="1" dirty="0" err="1"/>
              <a:t>Syst</a:t>
            </a:r>
            <a:r>
              <a:rPr lang="en-US" sz="2400" b="1" dirty="0"/>
              <a:t> </a:t>
            </a:r>
            <a:r>
              <a:rPr lang="en-US" sz="2400" b="1" dirty="0" err="1"/>
              <a:t>Neurosci</a:t>
            </a:r>
            <a:r>
              <a:rPr lang="en-US" sz="2400" b="1" dirty="0"/>
              <a:t>.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altLang="zh-CN" sz="2400" b="1" dirty="0"/>
              <a:t>http</a:t>
            </a:r>
            <a:r>
              <a:rPr lang="en-US" altLang="zh-CN" sz="2400" b="1" dirty="0" smtClean="0"/>
              <a:t>://rfmri.org/DPARSF</a:t>
            </a:r>
            <a:endParaRPr lang="en-US" altLang="zh-CN" sz="2400" b="1" dirty="0"/>
          </a:p>
        </p:txBody>
      </p:sp>
      <p:sp>
        <p:nvSpPr>
          <p:cNvPr id="100357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F1FF8E06-9810-BC40-A1E2-6970738122BF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101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100361" name="Course_Data_Process_of_R1436.wav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175" y="6353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DPARSF_130613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082" y="404664"/>
            <a:ext cx="5225422" cy="5996521"/>
          </a:xfrm>
          <a:prstGeom prst="rect">
            <a:avLst/>
          </a:prstGeom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-107950" y="609600"/>
            <a:ext cx="3960813" cy="1257300"/>
          </a:xfrm>
        </p:spPr>
        <p:txBody>
          <a:bodyPr/>
          <a:lstStyle/>
          <a:p>
            <a:r>
              <a:rPr lang="en-US" altLang="zh-CN" b="1" dirty="0" smtClean="0">
                <a:solidFill>
                  <a:srgbClr val="FFFF00"/>
                </a:solidFill>
                <a:latin typeface="Times New Roman" charset="0"/>
                <a:ea typeface="隶书" pitchFamily="49" charset="-122"/>
                <a:cs typeface="隶书" pitchFamily="49" charset="-122"/>
              </a:rPr>
              <a:t>DPARSF</a:t>
            </a:r>
            <a:endParaRPr lang="en-US" altLang="zh-CN" b="1" dirty="0">
              <a:solidFill>
                <a:srgbClr val="FFFF00"/>
              </a:solidFill>
              <a:latin typeface="Times New Roman" charset="0"/>
              <a:ea typeface="隶书" pitchFamily="49" charset="-122"/>
              <a:cs typeface="隶书" pitchFamily="49" charset="-122"/>
            </a:endParaRP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4044442"/>
      </p:ext>
    </p:extLst>
  </p:cSld>
  <p:clrMapOvr>
    <a:masterClrMapping/>
  </p:clrMapOvr>
  <p:transition xmlns:p14="http://schemas.microsoft.com/office/powerpoint/2010/main" advTm="128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003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0361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31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0" y="1143000"/>
            <a:ext cx="7681912" cy="4922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2125663" y="0"/>
            <a:ext cx="5113337" cy="1257300"/>
          </a:xfrm>
        </p:spPr>
        <p:txBody>
          <a:bodyPr/>
          <a:lstStyle/>
          <a:p>
            <a: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pitchFamily="49" charset="-122"/>
                <a:cs typeface="隶书" pitchFamily="49" charset="-122"/>
              </a:rPr>
              <a:t>DPARSF</a:t>
            </a:r>
            <a:endParaRPr lang="en-US" altLang="zh-CN" sz="4000" b="1" dirty="0">
              <a:solidFill>
                <a:srgbClr val="FFFF00"/>
              </a:solidFill>
              <a:latin typeface="Times New Roman" charset="0"/>
              <a:ea typeface="隶书" pitchFamily="49" charset="-122"/>
              <a:cs typeface="隶书" pitchFamily="49" charset="-122"/>
            </a:endParaRP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685800" y="6135469"/>
            <a:ext cx="8839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dirty="0" smtClean="0"/>
              <a:t>Yan C, </a:t>
            </a:r>
            <a:r>
              <a:rPr lang="en-US" dirty="0" err="1" smtClean="0"/>
              <a:t>Zang</a:t>
            </a:r>
            <a:r>
              <a:rPr lang="en-US" dirty="0" smtClean="0"/>
              <a:t> Y. 2010. DPARSF: A MATLAB Toolbox for "Pipeline" Data Analysis of Resting-State </a:t>
            </a:r>
            <a:r>
              <a:rPr lang="en-US" dirty="0" err="1" smtClean="0"/>
              <a:t>fMRI</a:t>
            </a:r>
            <a:r>
              <a:rPr lang="en-US" dirty="0" smtClean="0"/>
              <a:t>. Front </a:t>
            </a:r>
            <a:r>
              <a:rPr lang="en-US" dirty="0" err="1" smtClean="0"/>
              <a:t>Syst</a:t>
            </a:r>
            <a:r>
              <a:rPr lang="en-US" dirty="0" smtClean="0"/>
              <a:t> </a:t>
            </a:r>
            <a:r>
              <a:rPr lang="en-US" dirty="0" err="1" smtClean="0"/>
              <a:t>Neurosci</a:t>
            </a:r>
            <a:r>
              <a:rPr lang="en-US" dirty="0" smtClean="0"/>
              <a:t>. 4: 13.</a:t>
            </a:r>
            <a:endParaRPr lang="en-US" altLang="zh-CN" dirty="0">
              <a:solidFill>
                <a:schemeClr val="tx2"/>
              </a:solidFill>
              <a:latin typeface="Times New Roman" charset="0"/>
              <a:ea typeface="宋体" charset="0"/>
              <a:cs typeface="宋体" charset="0"/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84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2700338" y="476250"/>
            <a:ext cx="4751387" cy="1257300"/>
          </a:xfrm>
          <a:noFill/>
          <a:ln/>
        </p:spPr>
        <p:txBody>
          <a:bodyPr/>
          <a:lstStyle/>
          <a:p>
            <a:r>
              <a:rPr lang="en-US" altLang="zh-CN" b="1">
                <a:ea typeface="宋体" charset="-122"/>
                <a:cs typeface="宋体" charset="-122"/>
              </a:rPr>
              <a:t>Demo Data</a:t>
            </a:r>
          </a:p>
        </p:txBody>
      </p:sp>
      <p:sp>
        <p:nvSpPr>
          <p:cNvPr id="225283" name="Rectangle 3"/>
          <p:cNvSpPr>
            <a:spLocks noChangeArrowheads="1"/>
          </p:cNvSpPr>
          <p:nvPr/>
        </p:nvSpPr>
        <p:spPr bwMode="auto">
          <a:xfrm>
            <a:off x="827088" y="1628775"/>
            <a:ext cx="7200900" cy="476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sz="3200" b="1" dirty="0">
                <a:solidFill>
                  <a:srgbClr val="FFFFFF"/>
                </a:solidFill>
                <a:ea typeface="隶书" pitchFamily="49" charset="-122"/>
                <a:cs typeface="隶书" pitchFamily="49" charset="-122"/>
              </a:rPr>
              <a:t>ProcessingDemoData.zip</a:t>
            </a:r>
          </a:p>
          <a:p>
            <a:pPr lvl="1" algn="l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sz="3200" b="1" dirty="0" err="1">
                <a:solidFill>
                  <a:srgbClr val="FFFFFF"/>
                </a:solidFill>
                <a:ea typeface="隶书" pitchFamily="49" charset="-122"/>
                <a:cs typeface="隶书" pitchFamily="49" charset="-122"/>
              </a:rPr>
              <a:t>FunRaw</a:t>
            </a:r>
            <a:endParaRPr kumimoji="1" lang="en-US" altLang="zh-CN" sz="3200" b="1" dirty="0">
              <a:solidFill>
                <a:srgbClr val="FFFFFF"/>
              </a:solidFill>
              <a:ea typeface="隶书" pitchFamily="49" charset="-122"/>
              <a:cs typeface="隶书" pitchFamily="49" charset="-122"/>
            </a:endParaRPr>
          </a:p>
          <a:p>
            <a:pPr lvl="2" algn="l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b="1" dirty="0">
                <a:solidFill>
                  <a:srgbClr val="FFFFFF"/>
                </a:solidFill>
                <a:ea typeface="隶书" pitchFamily="49" charset="-122"/>
                <a:cs typeface="隶书" pitchFamily="49" charset="-122"/>
              </a:rPr>
              <a:t>Sub_001</a:t>
            </a:r>
          </a:p>
          <a:p>
            <a:pPr lvl="2" algn="l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b="1" dirty="0">
                <a:solidFill>
                  <a:srgbClr val="FFFFFF"/>
                </a:solidFill>
                <a:ea typeface="隶书" pitchFamily="49" charset="-122"/>
                <a:cs typeface="隶书" pitchFamily="49" charset="-122"/>
              </a:rPr>
              <a:t>Sub_002</a:t>
            </a:r>
          </a:p>
          <a:p>
            <a:pPr lvl="2" algn="l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b="1" dirty="0">
                <a:solidFill>
                  <a:srgbClr val="FFFFFF"/>
                </a:solidFill>
                <a:ea typeface="隶书" pitchFamily="49" charset="-122"/>
                <a:cs typeface="隶书" pitchFamily="49" charset="-122"/>
              </a:rPr>
              <a:t>Sub_003</a:t>
            </a:r>
          </a:p>
          <a:p>
            <a:pPr lvl="1" algn="l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sz="3200" b="1" dirty="0">
                <a:solidFill>
                  <a:srgbClr val="FFFFFF"/>
                </a:solidFill>
                <a:ea typeface="隶书" pitchFamily="49" charset="-122"/>
                <a:cs typeface="隶书" pitchFamily="49" charset="-122"/>
              </a:rPr>
              <a:t>T1Raw</a:t>
            </a:r>
          </a:p>
          <a:p>
            <a:pPr lvl="2" algn="l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b="1" dirty="0">
                <a:solidFill>
                  <a:srgbClr val="FFFFFF"/>
                </a:solidFill>
                <a:ea typeface="隶书" pitchFamily="49" charset="-122"/>
                <a:cs typeface="隶书" pitchFamily="49" charset="-122"/>
              </a:rPr>
              <a:t>Sub_001</a:t>
            </a:r>
          </a:p>
          <a:p>
            <a:pPr lvl="2" algn="l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b="1" dirty="0">
                <a:solidFill>
                  <a:srgbClr val="FFFFFF"/>
                </a:solidFill>
                <a:ea typeface="隶书" pitchFamily="49" charset="-122"/>
                <a:cs typeface="隶书" pitchFamily="49" charset="-122"/>
              </a:rPr>
              <a:t>Sub_002</a:t>
            </a:r>
          </a:p>
          <a:p>
            <a:pPr lvl="2" algn="l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b="1" dirty="0">
                <a:solidFill>
                  <a:srgbClr val="FFFFFF"/>
                </a:solidFill>
                <a:ea typeface="隶书" pitchFamily="49" charset="-122"/>
                <a:cs typeface="隶书" pitchFamily="49" charset="-122"/>
              </a:rPr>
              <a:t>Sub_003</a:t>
            </a:r>
            <a:endParaRPr kumimoji="1" lang="en-US" altLang="zh-CN" sz="3200" b="1" dirty="0">
              <a:solidFill>
                <a:srgbClr val="FFFFFF"/>
              </a:solidFill>
              <a:ea typeface="隶书" pitchFamily="49" charset="-122"/>
              <a:cs typeface="隶书" pitchFamily="49" charset="-122"/>
            </a:endParaRPr>
          </a:p>
        </p:txBody>
      </p:sp>
      <p:sp>
        <p:nvSpPr>
          <p:cNvPr id="225284" name="Line 4"/>
          <p:cNvSpPr>
            <a:spLocks noChangeShapeType="1"/>
          </p:cNvSpPr>
          <p:nvPr/>
        </p:nvSpPr>
        <p:spPr bwMode="auto">
          <a:xfrm>
            <a:off x="3060700" y="2995613"/>
            <a:ext cx="1728788" cy="431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225285" name="Rectangle 5"/>
          <p:cNvSpPr>
            <a:spLocks noChangeArrowheads="1"/>
          </p:cNvSpPr>
          <p:nvPr/>
        </p:nvSpPr>
        <p:spPr bwMode="auto">
          <a:xfrm>
            <a:off x="4789488" y="3068638"/>
            <a:ext cx="2951162" cy="6477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zh-CN" sz="2000" b="1">
                <a:solidFill>
                  <a:srgbClr val="FFFFFF"/>
                </a:solidFill>
                <a:ea typeface="隶书" pitchFamily="49" charset="-122"/>
                <a:cs typeface="隶书" pitchFamily="49" charset="-122"/>
              </a:rPr>
              <a:t>Functional DICOM data</a:t>
            </a:r>
          </a:p>
        </p:txBody>
      </p:sp>
      <p:sp>
        <p:nvSpPr>
          <p:cNvPr id="225286" name="Line 6"/>
          <p:cNvSpPr>
            <a:spLocks noChangeShapeType="1"/>
          </p:cNvSpPr>
          <p:nvPr/>
        </p:nvSpPr>
        <p:spPr bwMode="auto">
          <a:xfrm>
            <a:off x="3060700" y="4940300"/>
            <a:ext cx="1728788" cy="431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225287" name="Rectangle 7"/>
          <p:cNvSpPr>
            <a:spLocks noChangeArrowheads="1"/>
          </p:cNvSpPr>
          <p:nvPr/>
        </p:nvSpPr>
        <p:spPr bwMode="auto">
          <a:xfrm>
            <a:off x="4789488" y="5013325"/>
            <a:ext cx="2951162" cy="6477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zh-CN" sz="2000" b="1">
                <a:solidFill>
                  <a:srgbClr val="FFFFFF"/>
                </a:solidFill>
                <a:ea typeface="隶书" pitchFamily="49" charset="-122"/>
                <a:cs typeface="隶书" pitchFamily="49" charset="-122"/>
              </a:rPr>
              <a:t>Structural DICOM data</a:t>
            </a:r>
          </a:p>
        </p:txBody>
      </p:sp>
      <p:sp>
        <p:nvSpPr>
          <p:cNvPr id="225288" name="Rectangle 8"/>
          <p:cNvSpPr>
            <a:spLocks noChangeArrowheads="1"/>
          </p:cNvSpPr>
          <p:nvPr/>
        </p:nvSpPr>
        <p:spPr bwMode="auto">
          <a:xfrm>
            <a:off x="3276600" y="6248400"/>
            <a:ext cx="583406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zh-CN" sz="2000" b="1" dirty="0">
                <a:solidFill>
                  <a:srgbClr val="FFFF00"/>
                </a:solidFill>
                <a:ea typeface="隶书" pitchFamily="49" charset="-122"/>
                <a:cs typeface="隶书" pitchFamily="49" charset="-122"/>
              </a:rPr>
              <a:t>http</a:t>
            </a:r>
            <a:r>
              <a:rPr lang="en-US" altLang="zh-CN" sz="2000" b="1" dirty="0" smtClean="0">
                <a:solidFill>
                  <a:srgbClr val="FFFF00"/>
                </a:solidFill>
                <a:ea typeface="隶书" pitchFamily="49" charset="-122"/>
                <a:cs typeface="隶书" pitchFamily="49" charset="-122"/>
              </a:rPr>
              <a:t>://rfmri.org/DemoData</a:t>
            </a:r>
            <a:endParaRPr lang="en-US" altLang="zh-CN" sz="2000" b="1" dirty="0">
              <a:solidFill>
                <a:srgbClr val="FFFF00"/>
              </a:solidFill>
              <a:ea typeface="隶书" pitchFamily="49" charset="-122"/>
              <a:cs typeface="隶书" pitchFamily="49" charset="-122"/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xmlns:p14="http://schemas.microsoft.com/office/powerpoint/2010/main" advTm="1038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5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5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5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5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5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5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5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5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25284" grpId="0" animBg="1"/>
      <p:bldP spid="225285" grpId="0" animBg="1"/>
      <p:bldP spid="225286" grpId="0" animBg="1"/>
      <p:bldP spid="225287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600" name="Picture 8" descr="DPARSFA_TemplateParameter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175" y="-26988"/>
            <a:ext cx="5857875" cy="672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-468313" y="1235075"/>
            <a:ext cx="3960813" cy="1257300"/>
          </a:xfrm>
        </p:spPr>
        <p:txBody>
          <a:bodyPr/>
          <a:lstStyle/>
          <a:p>
            <a:r>
              <a:rPr lang="en-US" altLang="zh-CN" b="1" dirty="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DPARSF</a:t>
            </a:r>
            <a:endParaRPr lang="en-US" altLang="zh-CN" b="1" dirty="0">
              <a:solidFill>
                <a:srgbClr val="FFFFFF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136199" name="Rectangle 7"/>
          <p:cNvSpPr>
            <a:spLocks noChangeArrowheads="1"/>
          </p:cNvSpPr>
          <p:nvPr/>
        </p:nvSpPr>
        <p:spPr bwMode="auto">
          <a:xfrm>
            <a:off x="3276600" y="2276475"/>
            <a:ext cx="4319588" cy="22320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136201" name="Rectangle 9"/>
          <p:cNvSpPr>
            <a:spLocks noChangeArrowheads="1"/>
          </p:cNvSpPr>
          <p:nvPr/>
        </p:nvSpPr>
        <p:spPr bwMode="auto">
          <a:xfrm>
            <a:off x="468313" y="4076700"/>
            <a:ext cx="25209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Template Parameters</a:t>
            </a:r>
          </a:p>
        </p:txBody>
      </p:sp>
      <p:sp>
        <p:nvSpPr>
          <p:cNvPr id="110597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fld id="{6932447D-AAF3-1242-8CD6-5D973594BEA8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algn="ctr" eaLnBrk="1" hangingPunct="1"/>
              <a:t>104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110601" name="Course_Data_Process_of_R1541.wav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175" y="6353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275856" y="2996952"/>
            <a:ext cx="4319588" cy="26064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2420969"/>
      </p:ext>
    </p:extLst>
  </p:cSld>
  <p:clrMapOvr>
    <a:masterClrMapping/>
  </p:clrMapOvr>
  <p:transition xmlns:p14="http://schemas.microsoft.com/office/powerpoint/2010/main" advTm="2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106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0601"/>
                </p:tgtEl>
              </p:cMediaNode>
            </p:audio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6199" grpId="0" animBg="1"/>
      <p:bldP spid="136199" grpId="1" animBg="1"/>
      <p:bldP spid="136201" grpId="0"/>
      <p:bldP spid="8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7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F1FF8E06-9810-BC40-A1E2-6970738122BF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105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100361" name="Course_Data_Process_of_R1436.wav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175" y="6353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DPARSF_130613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60647"/>
            <a:ext cx="5688632" cy="6528085"/>
          </a:xfrm>
          <a:prstGeom prst="rect">
            <a:avLst/>
          </a:prstGeom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3776036"/>
      </p:ext>
    </p:extLst>
  </p:cSld>
  <p:clrMapOvr>
    <a:masterClrMapping/>
  </p:clrMapOvr>
  <p:transition xmlns:p14="http://schemas.microsoft.com/office/powerpoint/2010/main" advTm="65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003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0361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DPARSF_130613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0"/>
            <a:ext cx="6012160" cy="6899355"/>
          </a:xfrm>
          <a:prstGeom prst="rect">
            <a:avLst/>
          </a:prstGeom>
        </p:spPr>
      </p:pic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3203575" y="2852738"/>
            <a:ext cx="936625" cy="2159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21" name="Rectangle 6"/>
          <p:cNvSpPr>
            <a:spLocks noChangeArrowheads="1"/>
          </p:cNvSpPr>
          <p:nvPr/>
        </p:nvSpPr>
        <p:spPr bwMode="auto">
          <a:xfrm>
            <a:off x="250825" y="3213100"/>
            <a:ext cx="25209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 dirty="0">
                <a:solidFill>
                  <a:srgbClr val="FFFFFF"/>
                </a:solidFill>
                <a:ea typeface="隶书" charset="0"/>
                <a:cs typeface="隶书" charset="0"/>
              </a:rPr>
              <a:t>Reorient Interactively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5867400" y="2852738"/>
            <a:ext cx="792163" cy="2159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133126" name="页脚占位符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AF3D9CC-9A5B-EE45-A361-B81E515C3803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106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5084763"/>
            <a:ext cx="313213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 dirty="0">
                <a:solidFill>
                  <a:srgbClr val="FFFFFF"/>
                </a:solidFill>
                <a:ea typeface="隶书" charset="0"/>
                <a:cs typeface="隶书" charset="0"/>
              </a:rPr>
              <a:t>This step could improve the accuracy in </a:t>
            </a:r>
            <a:r>
              <a:rPr lang="en-US" altLang="zh-CN" sz="2000" b="1" dirty="0" err="1">
                <a:solidFill>
                  <a:srgbClr val="FFFFFF"/>
                </a:solidFill>
                <a:ea typeface="隶书" charset="0"/>
                <a:cs typeface="隶书" charset="0"/>
              </a:rPr>
              <a:t>coregistration</a:t>
            </a:r>
            <a:r>
              <a:rPr lang="en-US" altLang="zh-CN" sz="2000" b="1" dirty="0">
                <a:solidFill>
                  <a:srgbClr val="FFFFFF"/>
                </a:solidFill>
                <a:ea typeface="隶书" charset="0"/>
                <a:cs typeface="隶书" charset="0"/>
              </a:rPr>
              <a:t>, segmentation and normalization, especially when images had a bad initial orientation.</a:t>
            </a:r>
          </a:p>
          <a:p>
            <a:pPr algn="ctr" eaLnBrk="0" hangingPunct="0"/>
            <a:r>
              <a:rPr lang="en-US" altLang="zh-CN" sz="2000" b="1" dirty="0">
                <a:solidFill>
                  <a:srgbClr val="FFFFFF"/>
                </a:solidFill>
                <a:ea typeface="隶书" charset="0"/>
                <a:cs typeface="隶书" charset="0"/>
              </a:rPr>
              <a:t>Also can take as a QC step.</a:t>
            </a:r>
          </a:p>
        </p:txBody>
      </p:sp>
      <p:pic>
        <p:nvPicPr>
          <p:cNvPr id="133131" name="Course_Data_Process_of_R1513.wav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175" y="6353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-107950" y="609600"/>
            <a:ext cx="3960813" cy="1257300"/>
          </a:xfrm>
        </p:spPr>
        <p:txBody>
          <a:bodyPr/>
          <a:lstStyle/>
          <a:p>
            <a:r>
              <a:rPr lang="en-US" altLang="zh-CN" b="1" dirty="0" smtClean="0">
                <a:solidFill>
                  <a:srgbClr val="FFFF00"/>
                </a:solidFill>
                <a:latin typeface="Times New Roman" charset="0"/>
                <a:ea typeface="隶书" pitchFamily="49" charset="-122"/>
                <a:cs typeface="隶书" pitchFamily="49" charset="-122"/>
              </a:rPr>
              <a:t>DPARSF</a:t>
            </a:r>
            <a:endParaRPr lang="en-US" altLang="zh-CN" b="1" dirty="0">
              <a:solidFill>
                <a:srgbClr val="FFFF00"/>
              </a:solidFill>
              <a:latin typeface="Times New Roman" charset="0"/>
              <a:ea typeface="隶书" pitchFamily="49" charset="-122"/>
              <a:cs typeface="隶书" pitchFamily="49" charset="-122"/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5698019"/>
      </p:ext>
    </p:extLst>
  </p:cSld>
  <p:clrMapOvr>
    <a:masterClrMapping/>
  </p:clrMapOvr>
  <p:transition xmlns:p14="http://schemas.microsoft.com/office/powerpoint/2010/main" advTm="748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331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131"/>
                </p:tgtEl>
              </p:cMediaNode>
            </p:audio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0" grpId="0" animBg="1"/>
      <p:bldP spid="21" grpId="0"/>
      <p:bldP spid="8" grpId="0" animBg="1"/>
      <p:bldP spid="9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fld id="{C67DE8EE-3C3E-2945-A734-B1A75BB93EB6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algn="ctr" eaLnBrk="1" hangingPunct="1">
                <a:spcBef>
                  <a:spcPct val="50000"/>
                </a:spcBef>
              </a:pPr>
              <a:t>107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13517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988" y="0"/>
            <a:ext cx="4518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73" name="Course_Data_Process_of_R1514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175" y="6353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465205"/>
      </p:ext>
    </p:extLst>
  </p:cSld>
  <p:clrMapOvr>
    <a:masterClrMapping/>
  </p:clrMapOvr>
  <p:transition xmlns:p14="http://schemas.microsoft.com/office/powerpoint/2010/main" advTm="69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351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5173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113" y="0"/>
            <a:ext cx="45481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5876" name="Rectangle 4"/>
          <p:cNvSpPr>
            <a:spLocks noChangeArrowheads="1"/>
          </p:cNvSpPr>
          <p:nvPr/>
        </p:nvSpPr>
        <p:spPr bwMode="auto">
          <a:xfrm>
            <a:off x="2987675" y="5445125"/>
            <a:ext cx="1152525" cy="215900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en-US" sz="1800"/>
          </a:p>
        </p:txBody>
      </p:sp>
      <p:sp>
        <p:nvSpPr>
          <p:cNvPr id="335877" name="Rectangle 5"/>
          <p:cNvSpPr>
            <a:spLocks noChangeArrowheads="1"/>
          </p:cNvSpPr>
          <p:nvPr/>
        </p:nvSpPr>
        <p:spPr bwMode="auto">
          <a:xfrm>
            <a:off x="2987675" y="5661025"/>
            <a:ext cx="1152525" cy="144463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en-US" sz="1800"/>
          </a:p>
        </p:txBody>
      </p:sp>
      <p:sp>
        <p:nvSpPr>
          <p:cNvPr id="335878" name="Rectangle 6"/>
          <p:cNvSpPr>
            <a:spLocks noChangeArrowheads="1"/>
          </p:cNvSpPr>
          <p:nvPr/>
        </p:nvSpPr>
        <p:spPr bwMode="auto">
          <a:xfrm>
            <a:off x="2916238" y="5805488"/>
            <a:ext cx="1223962" cy="144462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en-US" sz="1800"/>
          </a:p>
        </p:txBody>
      </p:sp>
      <p:sp>
        <p:nvSpPr>
          <p:cNvPr id="335879" name="Rectangle 7"/>
          <p:cNvSpPr>
            <a:spLocks noChangeArrowheads="1"/>
          </p:cNvSpPr>
          <p:nvPr/>
        </p:nvSpPr>
        <p:spPr bwMode="auto">
          <a:xfrm>
            <a:off x="5076825" y="1412875"/>
            <a:ext cx="214313" cy="215900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en-US" sz="1800"/>
          </a:p>
        </p:txBody>
      </p:sp>
      <p:sp>
        <p:nvSpPr>
          <p:cNvPr id="335880" name="Rectangle 8"/>
          <p:cNvSpPr>
            <a:spLocks noChangeArrowheads="1"/>
          </p:cNvSpPr>
          <p:nvPr/>
        </p:nvSpPr>
        <p:spPr bwMode="auto">
          <a:xfrm>
            <a:off x="2843213" y="6381750"/>
            <a:ext cx="792162" cy="215900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en-US" sz="1800"/>
          </a:p>
        </p:txBody>
      </p:sp>
      <p:sp>
        <p:nvSpPr>
          <p:cNvPr id="136199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fld id="{C59164F3-16CB-1840-83A7-1E0A77A9C42C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algn="ctr" eaLnBrk="1" hangingPunct="1">
                <a:spcBef>
                  <a:spcPct val="50000"/>
                </a:spcBef>
              </a:pPr>
              <a:t>108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136202" name="Course_Data_Process_of_R1515.wav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175" y="6353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9581115"/>
      </p:ext>
    </p:extLst>
  </p:cSld>
  <p:clrMapOvr>
    <a:masterClrMapping/>
  </p:clrMapOvr>
  <p:transition xmlns:p14="http://schemas.microsoft.com/office/powerpoint/2010/main" advTm="1087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362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6202"/>
                </p:tgtEl>
              </p:cMediaNode>
            </p:audio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35876" grpId="0" animBg="1"/>
      <p:bldP spid="335876" grpId="1" animBg="1"/>
      <p:bldP spid="335877" grpId="0" animBg="1"/>
      <p:bldP spid="335877" grpId="1" animBg="1"/>
      <p:bldP spid="335878" grpId="0" animBg="1"/>
      <p:bldP spid="335878" grpId="1" animBg="1"/>
      <p:bldP spid="335879" grpId="0" animBg="1"/>
      <p:bldP spid="335879" grpId="1" animBg="1"/>
      <p:bldP spid="335880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fld id="{5A1B35A7-9C04-1A47-AC8B-20DBBEC3FEF2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algn="ctr" eaLnBrk="1" hangingPunct="1">
                <a:spcBef>
                  <a:spcPct val="50000"/>
                </a:spcBef>
              </a:pPr>
              <a:t>109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137218" name="Picture 1" descr="ReorientFun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688" y="0"/>
            <a:ext cx="4483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95288" y="5013325"/>
            <a:ext cx="31686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dirty="0">
                <a:solidFill>
                  <a:srgbClr val="FFFFFF"/>
                </a:solidFill>
                <a:ea typeface="隶书" charset="0"/>
                <a:cs typeface="隶书" charset="0"/>
              </a:rPr>
              <a:t>Display the mean image after realignment. (Could take this step as a QC procedure.)</a:t>
            </a:r>
          </a:p>
          <a:p>
            <a:pPr algn="ctr" eaLnBrk="0" hangingPunct="0"/>
            <a:endParaRPr lang="en-US" altLang="zh-CN" sz="2000" dirty="0">
              <a:solidFill>
                <a:srgbClr val="FFFFFF"/>
              </a:solidFill>
              <a:ea typeface="隶书" charset="0"/>
              <a:cs typeface="隶书" charset="0"/>
            </a:endParaRPr>
          </a:p>
        </p:txBody>
      </p:sp>
      <p:pic>
        <p:nvPicPr>
          <p:cNvPr id="137222" name="Course_Data_Process_of_R1552.wav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175" y="6353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2169856"/>
      </p:ext>
    </p:extLst>
  </p:cSld>
  <p:clrMapOvr>
    <a:masterClrMapping/>
  </p:clrMapOvr>
  <p:transition xmlns:p14="http://schemas.microsoft.com/office/powerpoint/2010/main" advTm="23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372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7222"/>
                </p:tgtEl>
              </p:cMediaNode>
            </p:audio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100E5DF2-A67F-E94C-9AA3-0954A62EA129}" type="slidenum">
              <a:rPr lang="en-US" altLang="zh-CN"/>
              <a:pPr/>
              <a:t>11</a:t>
            </a:fld>
            <a:endParaRPr lang="en-US" altLang="zh-CN"/>
          </a:p>
        </p:txBody>
      </p:sp>
      <p:sp>
        <p:nvSpPr>
          <p:cNvPr id="342019" name="Rectangle 3"/>
          <p:cNvSpPr>
            <a:spLocks noChangeArrowheads="1"/>
          </p:cNvSpPr>
          <p:nvPr/>
        </p:nvSpPr>
        <p:spPr bwMode="auto">
          <a:xfrm>
            <a:off x="914400" y="1905000"/>
            <a:ext cx="7696200" cy="2731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20000"/>
              </a:spcBef>
              <a:buFontTx/>
              <a:buChar char="•"/>
            </a:pPr>
            <a:r>
              <a:rPr kumimoji="1" lang="en-US" altLang="zh-CN" sz="3500" dirty="0">
                <a:solidFill>
                  <a:srgbClr val="FFFFFF"/>
                </a:solidFill>
              </a:rPr>
              <a:t> </a:t>
            </a:r>
            <a:r>
              <a:rPr kumimoji="1" lang="en-US" altLang="zh-CN" sz="3500" dirty="0" smtClean="0">
                <a:solidFill>
                  <a:srgbClr val="FFFFFF"/>
                </a:solidFill>
              </a:rPr>
              <a:t>Integration approach</a:t>
            </a:r>
            <a:endParaRPr kumimoji="1" lang="en-US" altLang="zh-CN" sz="3500" dirty="0" smtClean="0">
              <a:solidFill>
                <a:srgbClr val="FFFFFF"/>
              </a:solidFill>
              <a:latin typeface="Times New Roman" charset="0"/>
            </a:endParaRPr>
          </a:p>
          <a:p>
            <a:pPr algn="l">
              <a:spcBef>
                <a:spcPct val="20000"/>
              </a:spcBef>
              <a:buFontTx/>
              <a:buChar char="•"/>
            </a:pPr>
            <a:r>
              <a:rPr kumimoji="1" lang="en-US" altLang="zh-CN" sz="3500" dirty="0" smtClean="0">
                <a:solidFill>
                  <a:srgbClr val="FFFFFF"/>
                </a:solidFill>
                <a:latin typeface="Times New Roman" charset="0"/>
              </a:rPr>
              <a:t> </a:t>
            </a:r>
            <a:r>
              <a:rPr kumimoji="1" lang="en-US" altLang="zh-CN" sz="3500" dirty="0" smtClean="0">
                <a:solidFill>
                  <a:srgbClr val="FFFFFF"/>
                </a:solidFill>
              </a:rPr>
              <a:t>Regional approach</a:t>
            </a:r>
            <a:endParaRPr kumimoji="1" lang="en-US" altLang="zh-CN" sz="3500" dirty="0" smtClean="0">
              <a:solidFill>
                <a:srgbClr val="FFFFFF"/>
              </a:solidFill>
              <a:latin typeface="Times New Roman" charset="0"/>
            </a:endParaRPr>
          </a:p>
          <a:p>
            <a:pPr algn="l">
              <a:spcBef>
                <a:spcPct val="20000"/>
              </a:spcBef>
              <a:buFontTx/>
              <a:buChar char="•"/>
            </a:pPr>
            <a:r>
              <a:rPr kumimoji="1" lang="en-US" altLang="zh-CN" sz="3500" dirty="0" smtClean="0">
                <a:solidFill>
                  <a:srgbClr val="FFFFFF"/>
                </a:solidFill>
                <a:latin typeface="Times New Roman" charset="0"/>
              </a:rPr>
              <a:t> </a:t>
            </a:r>
            <a:r>
              <a:rPr kumimoji="1" lang="en-US" altLang="zh-CN" sz="3500" dirty="0" smtClean="0">
                <a:solidFill>
                  <a:srgbClr val="FFFFFF"/>
                </a:solidFill>
              </a:rPr>
              <a:t>Graphical approach</a:t>
            </a:r>
            <a:endParaRPr kumimoji="1" lang="en-US" altLang="zh-CN" sz="3500" dirty="0" smtClean="0">
              <a:solidFill>
                <a:srgbClr val="FFFFFF"/>
              </a:solidFill>
              <a:latin typeface="Times New Roman" charset="0"/>
            </a:endParaRPr>
          </a:p>
          <a:p>
            <a:pPr algn="l"/>
            <a:endParaRPr kumimoji="1" lang="en-US" altLang="zh-CN" sz="3500" dirty="0">
              <a:solidFill>
                <a:srgbClr val="FFFFFF"/>
              </a:solidFill>
              <a:latin typeface="Comic Sans MS" charset="0"/>
              <a:ea typeface="隶书" pitchFamily="49" charset="-122"/>
              <a:cs typeface="隶书" pitchFamily="49" charset="-122"/>
            </a:endParaRPr>
          </a:p>
        </p:txBody>
      </p:sp>
      <p:pic>
        <p:nvPicPr>
          <p:cNvPr id="342020" name="MacOS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Computational Methodology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19400" y="6096000"/>
            <a:ext cx="57148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zh-CN" sz="2800" b="1" dirty="0" smtClean="0">
                <a:solidFill>
                  <a:srgbClr val="FFFF00"/>
                </a:solidFill>
                <a:ea typeface="隶书" charset="0"/>
                <a:cs typeface="隶书" charset="0"/>
              </a:rPr>
              <a:t>Personal understanding of grouping</a:t>
            </a:r>
            <a:endParaRPr kumimoji="1" lang="en-US" altLang="zh-CN" sz="2800" dirty="0">
              <a:solidFill>
                <a:srgbClr val="FFFF00"/>
              </a:solidFill>
              <a:ea typeface="宋体" charset="0"/>
              <a:cs typeface="宋体" charset="0"/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9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420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2020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DPARSF_130613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0"/>
            <a:ext cx="6012160" cy="6899355"/>
          </a:xfrm>
          <a:prstGeom prst="rect">
            <a:avLst/>
          </a:prstGeom>
        </p:spPr>
      </p:pic>
      <p:sp>
        <p:nvSpPr>
          <p:cNvPr id="410645" name="Rectangle 21"/>
          <p:cNvSpPr>
            <a:spLocks noChangeArrowheads="1"/>
          </p:cNvSpPr>
          <p:nvPr/>
        </p:nvSpPr>
        <p:spPr bwMode="auto">
          <a:xfrm>
            <a:off x="179388" y="4797425"/>
            <a:ext cx="30241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Extract ROI time courses (also for ROI-wise Functional Connectivity)</a:t>
            </a:r>
          </a:p>
        </p:txBody>
      </p:sp>
      <p:sp>
        <p:nvSpPr>
          <p:cNvPr id="187395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fld id="{F51C9953-511D-E843-AEAA-38F5A6410A64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algn="ctr" eaLnBrk="1" hangingPunct="1"/>
              <a:t>110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410642" name="Rectangle 18"/>
          <p:cNvSpPr>
            <a:spLocks noChangeArrowheads="1"/>
          </p:cNvSpPr>
          <p:nvPr/>
        </p:nvSpPr>
        <p:spPr bwMode="auto">
          <a:xfrm>
            <a:off x="3203575" y="5516563"/>
            <a:ext cx="1296988" cy="2889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410643" name="Rectangle 19"/>
          <p:cNvSpPr>
            <a:spLocks noChangeArrowheads="1"/>
          </p:cNvSpPr>
          <p:nvPr/>
        </p:nvSpPr>
        <p:spPr bwMode="auto">
          <a:xfrm>
            <a:off x="323850" y="3500438"/>
            <a:ext cx="25209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Functional Connectivity </a:t>
            </a:r>
            <a:b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</a:br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(voxel-wise seed based correlation analysis)</a:t>
            </a:r>
          </a:p>
        </p:txBody>
      </p:sp>
      <p:sp>
        <p:nvSpPr>
          <p:cNvPr id="410644" name="Rectangle 20"/>
          <p:cNvSpPr>
            <a:spLocks noChangeArrowheads="1"/>
          </p:cNvSpPr>
          <p:nvPr/>
        </p:nvSpPr>
        <p:spPr bwMode="auto">
          <a:xfrm>
            <a:off x="4500563" y="5516563"/>
            <a:ext cx="1366837" cy="2889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410646" name="Rectangle 22"/>
          <p:cNvSpPr>
            <a:spLocks noChangeArrowheads="1"/>
          </p:cNvSpPr>
          <p:nvPr/>
        </p:nvSpPr>
        <p:spPr bwMode="auto">
          <a:xfrm>
            <a:off x="5940425" y="5516563"/>
            <a:ext cx="719138" cy="2889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410647" name="Rectangle 23"/>
          <p:cNvSpPr>
            <a:spLocks noChangeArrowheads="1"/>
          </p:cNvSpPr>
          <p:nvPr/>
        </p:nvSpPr>
        <p:spPr bwMode="auto">
          <a:xfrm>
            <a:off x="250825" y="5876925"/>
            <a:ext cx="25209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Define ROI</a:t>
            </a:r>
          </a:p>
        </p:txBody>
      </p:sp>
      <p:pic>
        <p:nvPicPr>
          <p:cNvPr id="187405" name="Course_Data_Process_of_R1574.wav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175" y="6353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-107950" y="609600"/>
            <a:ext cx="3960813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zh-CN" b="1" dirty="0" smtClean="0">
                <a:solidFill>
                  <a:srgbClr val="FFFF00"/>
                </a:solidFill>
                <a:latin typeface="Times New Roman" charset="0"/>
                <a:ea typeface="隶书" pitchFamily="49" charset="-122"/>
                <a:cs typeface="隶书" pitchFamily="49" charset="-122"/>
              </a:rPr>
              <a:t>DPARSF</a:t>
            </a:r>
            <a:endParaRPr lang="en-US" altLang="zh-CN" b="1" dirty="0">
              <a:solidFill>
                <a:srgbClr val="FFFF00"/>
              </a:solidFill>
              <a:latin typeface="Times New Roman" charset="0"/>
              <a:ea typeface="隶书" pitchFamily="49" charset="-122"/>
              <a:cs typeface="隶书" pitchFamily="49" charset="-122"/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4308670"/>
      </p:ext>
    </p:extLst>
  </p:cSld>
  <p:clrMapOvr>
    <a:masterClrMapping/>
  </p:clrMapOvr>
  <p:transition xmlns:p14="http://schemas.microsoft.com/office/powerpoint/2010/main" advTm="479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874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7405"/>
                </p:tgtEl>
              </p:cMediaNode>
            </p:audio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0645" grpId="0"/>
      <p:bldP spid="410645" grpId="1"/>
      <p:bldP spid="410642" grpId="0" animBg="1"/>
      <p:bldP spid="410642" grpId="1" animBg="1"/>
      <p:bldP spid="410643" grpId="0"/>
      <p:bldP spid="410643" grpId="1"/>
      <p:bldP spid="410644" grpId="0" animBg="1"/>
      <p:bldP spid="410644" grpId="1" animBg="1"/>
      <p:bldP spid="410646" grpId="0" animBg="1"/>
      <p:bldP spid="410647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1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132856"/>
            <a:ext cx="3883080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443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fld id="{2D22CD03-4954-AC4B-87AD-46549F43A1C9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algn="ctr" eaLnBrk="1" hangingPunct="1"/>
              <a:t>111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8944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Define ROI</a:t>
            </a:r>
          </a:p>
        </p:txBody>
      </p:sp>
      <p:pic>
        <p:nvPicPr>
          <p:cNvPr id="189458" name="Course_Data_Process_of_R1580.wav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175" y="6353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4742983"/>
      </p:ext>
    </p:extLst>
  </p:cSld>
  <p:clrMapOvr>
    <a:masterClrMapping/>
  </p:clrMapOvr>
  <p:transition xmlns:p14="http://schemas.microsoft.com/office/powerpoint/2010/main" advTm="7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894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9458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113" y="0"/>
            <a:ext cx="45481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5879" name="Rectangle 7"/>
          <p:cNvSpPr>
            <a:spLocks noChangeArrowheads="1"/>
          </p:cNvSpPr>
          <p:nvPr/>
        </p:nvSpPr>
        <p:spPr bwMode="auto">
          <a:xfrm>
            <a:off x="5508104" y="1124744"/>
            <a:ext cx="214313" cy="215900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en-US" sz="1800"/>
          </a:p>
        </p:txBody>
      </p:sp>
      <p:sp>
        <p:nvSpPr>
          <p:cNvPr id="335880" name="Rectangle 8"/>
          <p:cNvSpPr>
            <a:spLocks noChangeArrowheads="1"/>
          </p:cNvSpPr>
          <p:nvPr/>
        </p:nvSpPr>
        <p:spPr bwMode="auto">
          <a:xfrm>
            <a:off x="3635896" y="6381328"/>
            <a:ext cx="648072" cy="216322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en-US" sz="1800"/>
          </a:p>
        </p:txBody>
      </p:sp>
      <p:sp>
        <p:nvSpPr>
          <p:cNvPr id="136199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fld id="{C59164F3-16CB-1840-83A7-1E0A77A9C42C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algn="ctr" eaLnBrk="1" hangingPunct="1">
                <a:spcBef>
                  <a:spcPct val="50000"/>
                </a:spcBef>
              </a:pPr>
              <a:t>112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136202" name="Course_Data_Process_of_R1515.wav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175" y="6353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9608652"/>
      </p:ext>
    </p:extLst>
  </p:cSld>
  <p:clrMapOvr>
    <a:masterClrMapping/>
  </p:clrMapOvr>
  <p:transition xmlns:p14="http://schemas.microsoft.com/office/powerpoint/2010/main" advTm="172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362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6202"/>
                </p:tgtEl>
              </p:cMediaNode>
            </p:audio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35879" grpId="0" animBg="1"/>
      <p:bldP spid="335879" grpId="1" animBg="1"/>
      <p:bldP spid="335880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PARSF_130613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0"/>
            <a:ext cx="6012160" cy="6899355"/>
          </a:xfrm>
          <a:prstGeom prst="rect">
            <a:avLst/>
          </a:prstGeom>
        </p:spPr>
      </p:pic>
      <p:sp>
        <p:nvSpPr>
          <p:cNvPr id="214018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fld id="{784F6740-8590-3B40-8DA5-23AEC1A3CC2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algn="ctr" eaLnBrk="1" hangingPunct="1"/>
              <a:t>113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400393" name="Rectangle 9"/>
          <p:cNvSpPr>
            <a:spLocks noChangeArrowheads="1"/>
          </p:cNvSpPr>
          <p:nvPr/>
        </p:nvSpPr>
        <p:spPr bwMode="auto">
          <a:xfrm>
            <a:off x="3563938" y="6021388"/>
            <a:ext cx="1368425" cy="36036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400398" name="Rectangle 14"/>
          <p:cNvSpPr>
            <a:spLocks noChangeArrowheads="1"/>
          </p:cNvSpPr>
          <p:nvPr/>
        </p:nvSpPr>
        <p:spPr bwMode="auto">
          <a:xfrm>
            <a:off x="7938" y="3355975"/>
            <a:ext cx="30241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Parallel Workers (if parallel computing toolbox is installed)</a:t>
            </a:r>
          </a:p>
        </p:txBody>
      </p:sp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107950" y="5013325"/>
            <a:ext cx="302418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 dirty="0">
                <a:solidFill>
                  <a:srgbClr val="FFFFFF"/>
                </a:solidFill>
                <a:ea typeface="隶书" charset="0"/>
                <a:cs typeface="隶书" charset="0"/>
              </a:rPr>
              <a:t>Each subject is distributed into a different worker. (Except DARTEL-Create Template)</a:t>
            </a:r>
          </a:p>
        </p:txBody>
      </p:sp>
      <p:pic>
        <p:nvPicPr>
          <p:cNvPr id="214026" name="Course_Data_Process_of_R1594.wav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175" y="6353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-107950" y="609600"/>
            <a:ext cx="3960813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zh-CN" b="1" dirty="0" smtClean="0">
                <a:solidFill>
                  <a:srgbClr val="FFFF00"/>
                </a:solidFill>
                <a:latin typeface="Times New Roman" charset="0"/>
                <a:ea typeface="隶书" pitchFamily="49" charset="-122"/>
                <a:cs typeface="隶书" pitchFamily="49" charset="-122"/>
              </a:rPr>
              <a:t>DPARSF</a:t>
            </a:r>
            <a:endParaRPr lang="en-US" altLang="zh-CN" b="1" dirty="0">
              <a:solidFill>
                <a:srgbClr val="FFFF00"/>
              </a:solidFill>
              <a:latin typeface="Times New Roman" charset="0"/>
              <a:ea typeface="隶书" pitchFamily="49" charset="-122"/>
              <a:cs typeface="隶书" pitchFamily="49" charset="-122"/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9460495"/>
      </p:ext>
    </p:extLst>
  </p:cSld>
  <p:clrMapOvr>
    <a:masterClrMapping/>
  </p:clrMapOvr>
  <p:transition xmlns:p14="http://schemas.microsoft.com/office/powerpoint/2010/main" advTm="168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140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4026"/>
                </p:tgtEl>
              </p:cMediaNode>
            </p:audio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00393" grpId="0" animBg="1"/>
      <p:bldP spid="400398" grpId="0"/>
      <p:bldP spid="9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PARSF_130613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0"/>
            <a:ext cx="6012160" cy="6899355"/>
          </a:xfrm>
          <a:prstGeom prst="rect">
            <a:avLst/>
          </a:prstGeom>
        </p:spPr>
      </p:pic>
      <p:sp>
        <p:nvSpPr>
          <p:cNvPr id="216066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fld id="{0DCFEBD3-7279-2D4A-87E4-DFC52D878680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algn="ctr" eaLnBrk="1" hangingPunct="1"/>
              <a:t>114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400393" name="Rectangle 9"/>
          <p:cNvSpPr>
            <a:spLocks noChangeArrowheads="1"/>
          </p:cNvSpPr>
          <p:nvPr/>
        </p:nvSpPr>
        <p:spPr bwMode="auto">
          <a:xfrm>
            <a:off x="4932363" y="6021388"/>
            <a:ext cx="1584325" cy="36036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400398" name="Rectangle 14"/>
          <p:cNvSpPr>
            <a:spLocks noChangeArrowheads="1"/>
          </p:cNvSpPr>
          <p:nvPr/>
        </p:nvSpPr>
        <p:spPr bwMode="auto">
          <a:xfrm>
            <a:off x="7938" y="3355975"/>
            <a:ext cx="30241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Multiple functional sessions</a:t>
            </a:r>
          </a:p>
        </p:txBody>
      </p:sp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0" y="5013325"/>
            <a:ext cx="313213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1</a:t>
            </a:r>
            <a:r>
              <a:rPr lang="en-US" altLang="zh-CN" sz="2000" b="1" baseline="30000">
                <a:solidFill>
                  <a:srgbClr val="FFFFFF"/>
                </a:solidFill>
                <a:ea typeface="隶书" charset="0"/>
                <a:cs typeface="隶书" charset="0"/>
              </a:rPr>
              <a:t>st</a:t>
            </a:r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 session: FunRaw</a:t>
            </a:r>
          </a:p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2</a:t>
            </a:r>
            <a:r>
              <a:rPr lang="en-US" altLang="zh-CN" sz="2000" b="1" baseline="30000">
                <a:solidFill>
                  <a:srgbClr val="FFFFFF"/>
                </a:solidFill>
                <a:ea typeface="隶书" charset="0"/>
                <a:cs typeface="隶书" charset="0"/>
              </a:rPr>
              <a:t>nd</a:t>
            </a:r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 session: S2_FunRaw</a:t>
            </a:r>
          </a:p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3</a:t>
            </a:r>
            <a:r>
              <a:rPr lang="en-US" altLang="zh-CN" sz="2000" b="1" baseline="30000">
                <a:solidFill>
                  <a:srgbClr val="FFFFFF"/>
                </a:solidFill>
                <a:ea typeface="隶书" charset="0"/>
                <a:cs typeface="隶书" charset="0"/>
              </a:rPr>
              <a:t>rd</a:t>
            </a:r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 session: S3_FunRaw</a:t>
            </a:r>
          </a:p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…</a:t>
            </a:r>
          </a:p>
        </p:txBody>
      </p:sp>
      <p:pic>
        <p:nvPicPr>
          <p:cNvPr id="216074" name="Course_Data_Process_of_R1595.wav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175" y="6353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-107950" y="609600"/>
            <a:ext cx="3960813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zh-CN" b="1" dirty="0" smtClean="0">
                <a:solidFill>
                  <a:srgbClr val="FFFF00"/>
                </a:solidFill>
                <a:latin typeface="Times New Roman" charset="0"/>
                <a:ea typeface="隶书" pitchFamily="49" charset="-122"/>
                <a:cs typeface="隶书" pitchFamily="49" charset="-122"/>
              </a:rPr>
              <a:t>DPARSF</a:t>
            </a:r>
            <a:endParaRPr lang="en-US" altLang="zh-CN" b="1" dirty="0">
              <a:solidFill>
                <a:srgbClr val="FFFF00"/>
              </a:solidFill>
              <a:latin typeface="Times New Roman" charset="0"/>
              <a:ea typeface="隶书" pitchFamily="49" charset="-122"/>
              <a:cs typeface="隶书" pitchFamily="49" charset="-122"/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3358932"/>
      </p:ext>
    </p:extLst>
  </p:cSld>
  <p:clrMapOvr>
    <a:masterClrMapping/>
  </p:clrMapOvr>
  <p:transition xmlns:p14="http://schemas.microsoft.com/office/powerpoint/2010/main" advTm="3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160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6074"/>
                </p:tgtEl>
              </p:cMediaNode>
            </p:audio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00393" grpId="0" animBg="1"/>
      <p:bldP spid="400398" grpId="0"/>
      <p:bldP spid="9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PARSF_130613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0"/>
            <a:ext cx="6012160" cy="6899355"/>
          </a:xfrm>
          <a:prstGeom prst="rect">
            <a:avLst/>
          </a:prstGeom>
        </p:spPr>
      </p:pic>
      <p:sp>
        <p:nvSpPr>
          <p:cNvPr id="218114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fld id="{ADAFE60E-0721-1A4B-8745-922950F9FF5A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algn="ctr" eaLnBrk="1" hangingPunct="1"/>
              <a:t>115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18115" name="Rectangle 6"/>
          <p:cNvSpPr>
            <a:spLocks noChangeArrowheads="1"/>
          </p:cNvSpPr>
          <p:nvPr/>
        </p:nvSpPr>
        <p:spPr bwMode="auto">
          <a:xfrm>
            <a:off x="6659563" y="6092825"/>
            <a:ext cx="1944687" cy="2889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218116" name="Rectangle 7"/>
          <p:cNvSpPr>
            <a:spLocks noChangeArrowheads="1"/>
          </p:cNvSpPr>
          <p:nvPr/>
        </p:nvSpPr>
        <p:spPr bwMode="auto">
          <a:xfrm>
            <a:off x="0" y="404813"/>
            <a:ext cx="3059113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3200" b="1" dirty="0">
                <a:solidFill>
                  <a:srgbClr val="FFFF00"/>
                </a:solidFill>
              </a:rPr>
              <a:t>Starting Directory Name</a:t>
            </a:r>
          </a:p>
        </p:txBody>
      </p:sp>
      <p:sp>
        <p:nvSpPr>
          <p:cNvPr id="427016" name="Rectangle 8"/>
          <p:cNvSpPr>
            <a:spLocks noChangeArrowheads="1"/>
          </p:cNvSpPr>
          <p:nvPr/>
        </p:nvSpPr>
        <p:spPr bwMode="auto">
          <a:xfrm>
            <a:off x="-35427" y="2276872"/>
            <a:ext cx="313213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FFFFFF"/>
              </a:buClr>
            </a:pPr>
            <a:r>
              <a:rPr lang="en-US" altLang="zh-CN" sz="2000" b="1" dirty="0" smtClean="0">
                <a:solidFill>
                  <a:srgbClr val="FFFFFF"/>
                </a:solidFill>
                <a:ea typeface="隶书" charset="0"/>
                <a:cs typeface="隶书" charset="0"/>
              </a:rPr>
              <a:t>You can start at any step by specifying </a:t>
            </a:r>
            <a:r>
              <a:rPr lang="en-US" altLang="zh-CN" sz="2000" b="1" dirty="0">
                <a:solidFill>
                  <a:srgbClr val="FFFFFF"/>
                </a:solidFill>
                <a:ea typeface="隶书" charset="0"/>
                <a:cs typeface="隶书" charset="0"/>
              </a:rPr>
              <a:t>the </a:t>
            </a:r>
            <a:r>
              <a:rPr lang="en-US" altLang="zh-CN" sz="2000" b="1" dirty="0">
                <a:solidFill>
                  <a:srgbClr val="FFFF00"/>
                </a:solidFill>
                <a:ea typeface="隶书" charset="0"/>
                <a:cs typeface="隶书" charset="0"/>
              </a:rPr>
              <a:t>Starting Directory Name</a:t>
            </a:r>
            <a:r>
              <a:rPr lang="en-US" altLang="zh-CN" sz="2000" b="1" dirty="0" smtClean="0">
                <a:solidFill>
                  <a:srgbClr val="FFFFFF"/>
                </a:solidFill>
                <a:ea typeface="隶书" charset="0"/>
                <a:cs typeface="隶书" charset="0"/>
              </a:rPr>
              <a:t>.</a:t>
            </a:r>
            <a:endParaRPr lang="en-US" altLang="zh-CN" sz="2000" b="1" dirty="0">
              <a:solidFill>
                <a:srgbClr val="FFFFFF"/>
              </a:solidFill>
              <a:ea typeface="隶书" charset="0"/>
              <a:cs typeface="隶书" charset="0"/>
            </a:endParaRPr>
          </a:p>
        </p:txBody>
      </p:sp>
      <p:pic>
        <p:nvPicPr>
          <p:cNvPr id="218122" name="Course_Data_Process_of_R1596.wav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175" y="6353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5751545"/>
      </p:ext>
    </p:extLst>
  </p:cSld>
  <p:clrMapOvr>
    <a:masterClrMapping/>
  </p:clrMapOvr>
  <p:transition xmlns:p14="http://schemas.microsoft.com/office/powerpoint/2010/main" advTm="73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181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8122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6" name="Rectangle 4"/>
          <p:cNvSpPr>
            <a:spLocks noChangeArrowheads="1"/>
          </p:cNvSpPr>
          <p:nvPr/>
        </p:nvSpPr>
        <p:spPr bwMode="auto">
          <a:xfrm>
            <a:off x="900113" y="2276475"/>
            <a:ext cx="6697662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000" b="1">
                <a:solidFill>
                  <a:srgbClr val="FFFF00"/>
                </a:solidFill>
                <a:ea typeface="隶书" charset="0"/>
                <a:cs typeface="隶书" charset="0"/>
              </a:rPr>
              <a:t>{WORKINGDIR}\PicturesForChkNormalization</a:t>
            </a:r>
          </a:p>
        </p:txBody>
      </p:sp>
      <p:sp>
        <p:nvSpPr>
          <p:cNvPr id="209921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513" y="333375"/>
            <a:ext cx="6048375" cy="1257300"/>
          </a:xfrm>
        </p:spPr>
        <p:txBody>
          <a:bodyPr/>
          <a:lstStyle/>
          <a:p>
            <a:r>
              <a:rPr lang="en-US" altLang="zh-CN" sz="4000" b="1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Normalize</a:t>
            </a:r>
          </a:p>
        </p:txBody>
      </p:sp>
      <p:sp>
        <p:nvSpPr>
          <p:cNvPr id="209922" name="Rectangle 3"/>
          <p:cNvSpPr>
            <a:spLocks noChangeArrowheads="1"/>
          </p:cNvSpPr>
          <p:nvPr/>
        </p:nvSpPr>
        <p:spPr bwMode="auto">
          <a:xfrm>
            <a:off x="827088" y="1628775"/>
            <a:ext cx="7200900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3200" b="1">
                <a:solidFill>
                  <a:srgbClr val="FFFFFF"/>
                </a:solidFill>
                <a:ea typeface="隶书" charset="0"/>
                <a:cs typeface="隶书" charset="0"/>
              </a:rPr>
              <a:t>Check Normalization with DPARSF</a:t>
            </a:r>
          </a:p>
          <a:p>
            <a:pPr>
              <a:lnSpc>
                <a:spcPct val="150000"/>
              </a:lnSpc>
              <a:buFontTx/>
              <a:buChar char="•"/>
            </a:pPr>
            <a:endParaRPr kumimoji="1" lang="en-US" altLang="zh-CN" sz="3200" b="1">
              <a:solidFill>
                <a:srgbClr val="FFFF00"/>
              </a:solidFill>
              <a:ea typeface="隶书" charset="0"/>
              <a:cs typeface="隶书" charset="0"/>
            </a:endParaRPr>
          </a:p>
          <a:p>
            <a:pPr>
              <a:lnSpc>
                <a:spcPct val="150000"/>
              </a:lnSpc>
              <a:buFontTx/>
              <a:buChar char="•"/>
            </a:pPr>
            <a:endParaRPr kumimoji="1" lang="en-US" altLang="zh-CN" sz="3200" b="1">
              <a:solidFill>
                <a:srgbClr val="FFFF00"/>
              </a:solidFill>
              <a:ea typeface="隶书" charset="0"/>
              <a:cs typeface="隶书" charset="0"/>
            </a:endParaRPr>
          </a:p>
          <a:p>
            <a:pPr>
              <a:lnSpc>
                <a:spcPct val="150000"/>
              </a:lnSpc>
              <a:buFontTx/>
              <a:buChar char="•"/>
            </a:pPr>
            <a:endParaRPr kumimoji="1" lang="zh-CN" altLang="en-US" sz="3200" b="1">
              <a:solidFill>
                <a:srgbClr val="FFFF00"/>
              </a:solidFill>
              <a:ea typeface="隶书" charset="0"/>
              <a:cs typeface="隶书" charset="0"/>
            </a:endParaRPr>
          </a:p>
        </p:txBody>
      </p:sp>
      <p:pic>
        <p:nvPicPr>
          <p:cNvPr id="17715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8" y="271463"/>
            <a:ext cx="7629525" cy="631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58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8" y="271463"/>
            <a:ext cx="7629525" cy="631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59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8" y="271463"/>
            <a:ext cx="7629525" cy="631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60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8" y="271463"/>
            <a:ext cx="7629525" cy="631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61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8" y="271463"/>
            <a:ext cx="7629525" cy="631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62" name="Picture 1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8" y="271463"/>
            <a:ext cx="7629525" cy="631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63" name="Picture 1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60350"/>
            <a:ext cx="7629525" cy="631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258888" y="1557338"/>
            <a:ext cx="6337300" cy="4392612"/>
            <a:chOff x="1791" y="2659"/>
            <a:chExt cx="1996" cy="1134"/>
          </a:xfrm>
        </p:grpSpPr>
        <p:sp>
          <p:nvSpPr>
            <p:cNvPr id="209934" name="Rectangle 13"/>
            <p:cNvSpPr>
              <a:spLocks noChangeArrowheads="1"/>
            </p:cNvSpPr>
            <p:nvPr/>
          </p:nvSpPr>
          <p:spPr bwMode="auto">
            <a:xfrm>
              <a:off x="1791" y="2659"/>
              <a:ext cx="1996" cy="1134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800" b="1">
                <a:solidFill>
                  <a:srgbClr val="B1E2FB"/>
                </a:solidFill>
                <a:latin typeface="Tahoma" charset="0"/>
              </a:endParaRPr>
            </a:p>
          </p:txBody>
        </p:sp>
        <p:sp>
          <p:nvSpPr>
            <p:cNvPr id="209935" name="Line 14"/>
            <p:cNvSpPr>
              <a:spLocks noChangeShapeType="1"/>
            </p:cNvSpPr>
            <p:nvPr/>
          </p:nvSpPr>
          <p:spPr bwMode="auto">
            <a:xfrm>
              <a:off x="1791" y="2659"/>
              <a:ext cx="1996" cy="113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9936" name="Line 15"/>
            <p:cNvSpPr>
              <a:spLocks noChangeShapeType="1"/>
            </p:cNvSpPr>
            <p:nvPr/>
          </p:nvSpPr>
          <p:spPr bwMode="auto">
            <a:xfrm flipH="1">
              <a:off x="1791" y="2659"/>
              <a:ext cx="1996" cy="113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7168" name="Rectangle 16"/>
          <p:cNvSpPr>
            <a:spLocks noChangeArrowheads="1"/>
          </p:cNvSpPr>
          <p:nvPr/>
        </p:nvSpPr>
        <p:spPr bwMode="auto">
          <a:xfrm>
            <a:off x="755650" y="260350"/>
            <a:ext cx="1152525" cy="28733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209933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fld id="{480B815B-D459-D04D-A05E-1A10AA53AED2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algn="ctr" eaLnBrk="1" hangingPunct="1"/>
              <a:t>116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209939" name="Course_Data_Process_of_R1518.wav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175" y="6353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2778010"/>
      </p:ext>
    </p:extLst>
  </p:cSld>
  <p:clrMapOvr>
    <a:masterClrMapping/>
  </p:clrMapOvr>
  <p:transition xmlns:p14="http://schemas.microsoft.com/office/powerpoint/2010/main" advTm="2946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099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7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7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77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77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77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77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77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77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77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6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939"/>
                </p:tgtEl>
              </p:cMediaNode>
            </p:audio>
            <p:audio isNarration="1"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77156" grpId="0"/>
      <p:bldP spid="177168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0" y="1844824"/>
            <a:ext cx="4823206" cy="4590361"/>
          </a:xfrm>
          <a:prstGeom prst="rect">
            <a:avLst/>
          </a:prstGeom>
        </p:spPr>
      </p:pic>
      <p:sp>
        <p:nvSpPr>
          <p:cNvPr id="223236" name="Rectangle 4"/>
          <p:cNvSpPr>
            <a:spLocks noChangeArrowheads="1"/>
          </p:cNvSpPr>
          <p:nvPr/>
        </p:nvSpPr>
        <p:spPr bwMode="auto">
          <a:xfrm>
            <a:off x="827584" y="5445224"/>
            <a:ext cx="1728192" cy="36036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223238" name="Rectangle 6"/>
          <p:cNvSpPr>
            <a:spLocks noChangeArrowheads="1"/>
          </p:cNvSpPr>
          <p:nvPr/>
        </p:nvSpPr>
        <p:spPr bwMode="auto">
          <a:xfrm>
            <a:off x="1908175" y="188913"/>
            <a:ext cx="6264275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zh-CN" sz="3600" b="1" dirty="0">
                <a:solidFill>
                  <a:srgbClr val="FFFFFF"/>
                </a:solidFill>
                <a:latin typeface="Arial" charset="0"/>
              </a:rPr>
              <a:t>Statistical Analysis in REST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4048" y="1196752"/>
            <a:ext cx="3539376" cy="6065912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xmlns:p14="http://schemas.microsoft.com/office/powerpoint/2010/main" advTm="22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23236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A54EF388-E285-DF43-8226-D43368F99BD7}" type="slidenum">
              <a:rPr lang="en-US" altLang="zh-CN"/>
              <a:pPr/>
              <a:t>118</a:t>
            </a:fld>
            <a:endParaRPr lang="en-US" altLang="zh-CN"/>
          </a:p>
        </p:txBody>
      </p:sp>
      <p:pic>
        <p:nvPicPr>
          <p:cNvPr id="617476" name="MacOS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827088" y="1125538"/>
            <a:ext cx="8066087" cy="467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</a:pPr>
            <a:endParaRPr kumimoji="1" lang="en-US" altLang="zh-CN" sz="3200" b="1" dirty="0" smtClean="0">
              <a:ea typeface="隶书" pitchFamily="49" charset="-122"/>
              <a:cs typeface="隶书" pitchFamily="49" charset="-122"/>
            </a:endParaRPr>
          </a:p>
          <a:p>
            <a:pPr algn="l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kumimoji="1" lang="en-US" altLang="zh-CN" sz="2800" b="1" dirty="0" smtClean="0">
                <a:ea typeface="隶书" pitchFamily="49" charset="-122"/>
                <a:cs typeface="隶书" pitchFamily="49" charset="-122"/>
              </a:rPr>
              <a:t> R-fMRI methodology</a:t>
            </a:r>
          </a:p>
          <a:p>
            <a:pPr algn="l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kumimoji="1" lang="en-US" altLang="zh-CN" sz="2800" b="1" dirty="0">
                <a:ea typeface="隶书" pitchFamily="49" charset="-122"/>
                <a:cs typeface="隶书" pitchFamily="49" charset="-122"/>
              </a:rPr>
              <a:t> </a:t>
            </a:r>
            <a:r>
              <a:rPr kumimoji="1" lang="en-US" altLang="zh-CN" sz="2800" b="1" dirty="0" smtClean="0">
                <a:ea typeface="隶书" pitchFamily="49" charset="-122"/>
                <a:cs typeface="隶书" pitchFamily="49" charset="-122"/>
              </a:rPr>
              <a:t>Mechanism of R-fMRI: electrophysiology/fMRI simultaneous recording</a:t>
            </a:r>
          </a:p>
          <a:p>
            <a:pPr algn="l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kumimoji="1" lang="en-US" altLang="zh-CN" sz="2800" b="1" dirty="0">
                <a:ea typeface="隶书" pitchFamily="49" charset="-122"/>
                <a:cs typeface="隶书" pitchFamily="49" charset="-122"/>
              </a:rPr>
              <a:t> </a:t>
            </a:r>
            <a:r>
              <a:rPr kumimoji="1" lang="en-US" altLang="zh-CN" sz="2800" b="1" dirty="0" smtClean="0">
                <a:ea typeface="隶书" pitchFamily="49" charset="-122"/>
                <a:cs typeface="隶书" pitchFamily="49" charset="-122"/>
              </a:rPr>
              <a:t>Modulation and intervention: TMS (combined with fMRI)</a:t>
            </a:r>
          </a:p>
          <a:p>
            <a:pPr algn="l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kumimoji="1" lang="en-US" altLang="zh-CN" sz="2800" b="1" dirty="0" smtClean="0">
                <a:ea typeface="隶书" pitchFamily="49" charset="-122"/>
                <a:cs typeface="隶书" pitchFamily="49" charset="-122"/>
              </a:rPr>
              <a:t> Application to clinical studies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836613"/>
            <a:ext cx="7391400" cy="563562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sz="4000" b="1" dirty="0" smtClean="0">
                <a:solidFill>
                  <a:srgbClr val="FFFF00"/>
                </a:solidFill>
                <a:ea typeface="宋体" charset="0"/>
                <a:cs typeface="宋体" charset="0"/>
              </a:rPr>
              <a:t>Future Directions</a:t>
            </a: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xmlns:p14="http://schemas.microsoft.com/office/powerpoint/2010/main" advTm="109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174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7476"/>
                </p:tgtEl>
              </p:cMediaNode>
            </p:audio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A54EF388-E285-DF43-8226-D43368F99BD7}" type="slidenum">
              <a:rPr lang="en-US" altLang="zh-CN"/>
              <a:pPr/>
              <a:t>119</a:t>
            </a:fld>
            <a:endParaRPr lang="en-US" altLang="zh-CN"/>
          </a:p>
        </p:txBody>
      </p:sp>
      <p:pic>
        <p:nvPicPr>
          <p:cNvPr id="617476" name="MacOS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827088" y="1125538"/>
            <a:ext cx="8066087" cy="5221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</a:pPr>
            <a:endParaRPr kumimoji="1" lang="en-US" altLang="zh-CN" sz="3200" b="1" dirty="0" smtClean="0">
              <a:ea typeface="隶书" pitchFamily="49" charset="-122"/>
              <a:cs typeface="隶书" pitchFamily="49" charset="-122"/>
            </a:endParaRPr>
          </a:p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lang="en-US" altLang="zh-CN" sz="3200" b="1" dirty="0" smtClean="0">
                <a:solidFill>
                  <a:srgbClr val="FFFF00"/>
                </a:solidFill>
                <a:ea typeface="宋体" charset="0"/>
                <a:cs typeface="宋体" charset="0"/>
              </a:rPr>
              <a:t>Multiple Disciplines</a:t>
            </a:r>
            <a:endParaRPr kumimoji="1" lang="en-US" altLang="zh-CN" sz="3200" b="1" dirty="0" smtClean="0">
              <a:solidFill>
                <a:srgbClr val="FFFF00"/>
              </a:solidFill>
              <a:ea typeface="隶书" pitchFamily="49" charset="-122"/>
              <a:cs typeface="隶书" pitchFamily="49" charset="-122"/>
            </a:endParaRPr>
          </a:p>
          <a:p>
            <a:pPr algn="l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kumimoji="1" lang="en-US" altLang="zh-CN" sz="3200" b="1" dirty="0" smtClean="0">
                <a:ea typeface="隶书" pitchFamily="49" charset="-122"/>
                <a:cs typeface="隶书" pitchFamily="49" charset="-122"/>
              </a:rPr>
              <a:t> Neurology and Psychiatry</a:t>
            </a:r>
          </a:p>
          <a:p>
            <a:pPr algn="l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kumimoji="1" lang="en-US" altLang="zh-CN" sz="3200" b="1" dirty="0" smtClean="0">
                <a:ea typeface="隶书" pitchFamily="49" charset="-122"/>
                <a:cs typeface="隶书" pitchFamily="49" charset="-122"/>
              </a:rPr>
              <a:t> Neuroradiology</a:t>
            </a:r>
          </a:p>
          <a:p>
            <a:pPr algn="l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kumimoji="1" lang="en-US" altLang="zh-CN" sz="3200" b="1" dirty="0">
                <a:ea typeface="隶书" pitchFamily="49" charset="-122"/>
                <a:cs typeface="隶书" pitchFamily="49" charset="-122"/>
              </a:rPr>
              <a:t> Cognitive Neuroscience</a:t>
            </a:r>
            <a:endParaRPr kumimoji="1" lang="en-US" altLang="zh-CN" sz="3200" b="1" dirty="0" smtClean="0">
              <a:ea typeface="隶书" pitchFamily="49" charset="-122"/>
              <a:cs typeface="隶书" pitchFamily="49" charset="-122"/>
            </a:endParaRPr>
          </a:p>
          <a:p>
            <a:pPr algn="l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kumimoji="1" lang="en-US" altLang="zh-CN" sz="3200" b="1" dirty="0" smtClean="0">
                <a:ea typeface="隶书" pitchFamily="49" charset="-122"/>
                <a:cs typeface="隶书" pitchFamily="49" charset="-122"/>
              </a:rPr>
              <a:t> Computer Science</a:t>
            </a:r>
          </a:p>
          <a:p>
            <a:pPr algn="l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kumimoji="1" lang="en-US" altLang="zh-CN" sz="3200" b="1" dirty="0" smtClean="0">
                <a:ea typeface="隶书" pitchFamily="49" charset="-122"/>
                <a:cs typeface="隶书" pitchFamily="49" charset="-122"/>
              </a:rPr>
              <a:t> …</a:t>
            </a: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836613"/>
            <a:ext cx="7391400" cy="563562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sz="4000" b="1" dirty="0" smtClean="0">
                <a:solidFill>
                  <a:srgbClr val="FFFF00"/>
                </a:solidFill>
                <a:ea typeface="宋体" charset="0"/>
                <a:cs typeface="宋体" charset="0"/>
              </a:rPr>
              <a:t>Future Directions</a:t>
            </a: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2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174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7476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100E5DF2-A67F-E94C-9AA3-0954A62EA129}" type="slidenum">
              <a:rPr lang="en-US" altLang="zh-CN"/>
              <a:pPr/>
              <a:t>12</a:t>
            </a:fld>
            <a:endParaRPr lang="en-US" altLang="zh-CN"/>
          </a:p>
        </p:txBody>
      </p:sp>
      <p:sp>
        <p:nvSpPr>
          <p:cNvPr id="342019" name="Rectangle 3"/>
          <p:cNvSpPr>
            <a:spLocks noChangeArrowheads="1"/>
          </p:cNvSpPr>
          <p:nvPr/>
        </p:nvSpPr>
        <p:spPr bwMode="auto">
          <a:xfrm>
            <a:off x="971550" y="1828800"/>
            <a:ext cx="7696200" cy="5115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20000"/>
              </a:spcBef>
              <a:buFontTx/>
              <a:buChar char="•"/>
            </a:pPr>
            <a:r>
              <a:rPr kumimoji="1" lang="en-US" altLang="zh-CN" sz="3200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3200" dirty="0" smtClean="0">
                <a:solidFill>
                  <a:srgbClr val="FFFF00"/>
                </a:solidFill>
              </a:rPr>
              <a:t>Correlation</a:t>
            </a:r>
            <a:r>
              <a:rPr kumimoji="1" lang="en-US" altLang="zh-CN" sz="3200" dirty="0" smtClean="0">
                <a:solidFill>
                  <a:srgbClr val="FFFFFF"/>
                </a:solidFill>
              </a:rPr>
              <a:t>: </a:t>
            </a:r>
            <a:r>
              <a:rPr kumimoji="1" lang="en-US" altLang="zh-CN" sz="3200" dirty="0">
                <a:solidFill>
                  <a:srgbClr val="FFFFFF"/>
                </a:solidFill>
              </a:rPr>
              <a:t>(</a:t>
            </a:r>
            <a:r>
              <a:rPr kumimoji="1" lang="en-US" altLang="zh-CN" sz="3200" dirty="0" err="1">
                <a:solidFill>
                  <a:srgbClr val="FFFFFF"/>
                </a:solidFill>
              </a:rPr>
              <a:t>Biswal</a:t>
            </a:r>
            <a:r>
              <a:rPr kumimoji="1" lang="en-US" altLang="zh-CN" sz="3200" dirty="0">
                <a:solidFill>
                  <a:srgbClr val="FFFFFF"/>
                </a:solidFill>
              </a:rPr>
              <a:t> et al., 1995; ……</a:t>
            </a:r>
            <a:r>
              <a:rPr kumimoji="1" lang="en-US" altLang="zh-CN" sz="3200" dirty="0" smtClean="0">
                <a:solidFill>
                  <a:srgbClr val="FFFFFF"/>
                </a:solidFill>
              </a:rPr>
              <a:t>)</a:t>
            </a:r>
          </a:p>
          <a:p>
            <a:pPr algn="l">
              <a:spcBef>
                <a:spcPct val="20000"/>
              </a:spcBef>
              <a:buFontTx/>
              <a:buChar char="•"/>
            </a:pPr>
            <a:r>
              <a:rPr kumimoji="1" lang="en-US" altLang="zh-CN" sz="3200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3200" dirty="0" smtClean="0">
                <a:solidFill>
                  <a:srgbClr val="FFFF00"/>
                </a:solidFill>
              </a:rPr>
              <a:t>ICA</a:t>
            </a:r>
            <a:r>
              <a:rPr kumimoji="1" lang="en-US" altLang="zh-CN" sz="3200" dirty="0">
                <a:solidFill>
                  <a:srgbClr val="FFFFFF"/>
                </a:solidFill>
              </a:rPr>
              <a:t>: (</a:t>
            </a:r>
            <a:r>
              <a:rPr kumimoji="1" lang="en-US" altLang="zh-CN" sz="3200" dirty="0" err="1">
                <a:solidFill>
                  <a:srgbClr val="FFFFFF"/>
                </a:solidFill>
              </a:rPr>
              <a:t>Kiviniemi</a:t>
            </a:r>
            <a:r>
              <a:rPr kumimoji="1" lang="en-US" altLang="zh-CN" sz="3200" dirty="0">
                <a:solidFill>
                  <a:srgbClr val="FFFFFF"/>
                </a:solidFill>
              </a:rPr>
              <a:t> et al., 2003; van de </a:t>
            </a:r>
            <a:r>
              <a:rPr kumimoji="1" lang="en-US" altLang="zh-CN" sz="3200" dirty="0" err="1">
                <a:solidFill>
                  <a:srgbClr val="FFFFFF"/>
                </a:solidFill>
              </a:rPr>
              <a:t>Ven</a:t>
            </a:r>
            <a:r>
              <a:rPr kumimoji="1" lang="en-US" altLang="zh-CN" sz="3200" dirty="0">
                <a:solidFill>
                  <a:srgbClr val="FFFFFF"/>
                </a:solidFill>
              </a:rPr>
              <a:t> et al., 2004; </a:t>
            </a:r>
            <a:r>
              <a:rPr kumimoji="1" lang="en-US" altLang="zh-CN" sz="3200" dirty="0" err="1">
                <a:solidFill>
                  <a:srgbClr val="FFFFFF"/>
                </a:solidFill>
              </a:rPr>
              <a:t>Greicius</a:t>
            </a:r>
            <a:r>
              <a:rPr kumimoji="1" lang="en-US" altLang="zh-CN" sz="3200" dirty="0">
                <a:solidFill>
                  <a:srgbClr val="FFFFFF"/>
                </a:solidFill>
              </a:rPr>
              <a:t> et al., 2004</a:t>
            </a:r>
            <a:r>
              <a:rPr kumimoji="1" lang="en-US" altLang="zh-CN" sz="3200" dirty="0" smtClean="0">
                <a:solidFill>
                  <a:srgbClr val="FFFFFF"/>
                </a:solidFill>
              </a:rPr>
              <a:t>)</a:t>
            </a:r>
          </a:p>
          <a:p>
            <a:pPr algn="l">
              <a:spcBef>
                <a:spcPct val="20000"/>
              </a:spcBef>
              <a:buFontTx/>
              <a:buChar char="•"/>
            </a:pPr>
            <a:r>
              <a:rPr kumimoji="1" lang="en-US" altLang="zh-CN" sz="3200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3200" dirty="0" smtClean="0">
                <a:solidFill>
                  <a:srgbClr val="FFFF00"/>
                </a:solidFill>
              </a:rPr>
              <a:t>Effective Connectivity</a:t>
            </a:r>
            <a:r>
              <a:rPr kumimoji="1" lang="en-US" altLang="zh-CN" sz="3200" dirty="0" smtClean="0">
                <a:solidFill>
                  <a:srgbClr val="FFFFFF"/>
                </a:solidFill>
              </a:rPr>
              <a:t>: (</a:t>
            </a:r>
            <a:r>
              <a:rPr kumimoji="1" lang="en-US" altLang="zh-CN" sz="3200" dirty="0" err="1" smtClean="0">
                <a:solidFill>
                  <a:srgbClr val="FFFFFF"/>
                </a:solidFill>
              </a:rPr>
              <a:t>Friston</a:t>
            </a:r>
            <a:r>
              <a:rPr kumimoji="1" lang="en-US" altLang="zh-CN" sz="3200" dirty="0" smtClean="0">
                <a:solidFill>
                  <a:srgbClr val="FFFFFF"/>
                </a:solidFill>
              </a:rPr>
              <a:t> et al., 2002)</a:t>
            </a:r>
          </a:p>
          <a:p>
            <a:pPr algn="l">
              <a:spcBef>
                <a:spcPct val="20000"/>
              </a:spcBef>
              <a:buFontTx/>
              <a:buChar char="•"/>
            </a:pPr>
            <a:r>
              <a:rPr kumimoji="1" lang="en-US" altLang="zh-CN" sz="3200" dirty="0" smtClean="0">
                <a:solidFill>
                  <a:srgbClr val="FFFFFF"/>
                </a:solidFill>
              </a:rPr>
              <a:t> Hierarchical </a:t>
            </a:r>
            <a:r>
              <a:rPr kumimoji="1" lang="en-US" altLang="zh-CN" sz="3200" dirty="0">
                <a:solidFill>
                  <a:srgbClr val="FFFFFF"/>
                </a:solidFill>
              </a:rPr>
              <a:t>Clustering: (</a:t>
            </a:r>
            <a:r>
              <a:rPr kumimoji="1" lang="en-US" altLang="zh-CN" sz="3200" dirty="0" err="1">
                <a:solidFill>
                  <a:srgbClr val="FFFFFF"/>
                </a:solidFill>
              </a:rPr>
              <a:t>Cordes</a:t>
            </a:r>
            <a:r>
              <a:rPr kumimoji="1" lang="en-US" altLang="zh-CN" sz="3200" dirty="0">
                <a:solidFill>
                  <a:srgbClr val="FFFFFF"/>
                </a:solidFill>
              </a:rPr>
              <a:t> et al., 2000; Salvador et al., 2005)</a:t>
            </a:r>
            <a:endParaRPr kumimoji="1" lang="en-US" altLang="zh-CN" sz="3200" dirty="0" smtClean="0">
              <a:solidFill>
                <a:srgbClr val="FFFFFF"/>
              </a:solidFill>
            </a:endParaRPr>
          </a:p>
          <a:p>
            <a:pPr algn="l">
              <a:spcBef>
                <a:spcPct val="20000"/>
              </a:spcBef>
              <a:buFontTx/>
              <a:buChar char="•"/>
            </a:pPr>
            <a:r>
              <a:rPr kumimoji="1" lang="en-US" altLang="zh-CN" sz="3200" dirty="0" smtClean="0">
                <a:solidFill>
                  <a:srgbClr val="FFFFFF"/>
                </a:solidFill>
              </a:rPr>
              <a:t> Self </a:t>
            </a:r>
            <a:r>
              <a:rPr kumimoji="1" lang="en-US" altLang="zh-CN" sz="3200" dirty="0">
                <a:solidFill>
                  <a:srgbClr val="FFFFFF"/>
                </a:solidFill>
              </a:rPr>
              <a:t>Organization Map: (</a:t>
            </a:r>
            <a:r>
              <a:rPr kumimoji="1" lang="en-US" altLang="zh-CN" sz="3200" dirty="0" err="1">
                <a:solidFill>
                  <a:srgbClr val="FFFFFF"/>
                </a:solidFill>
              </a:rPr>
              <a:t>Peltier</a:t>
            </a:r>
            <a:r>
              <a:rPr kumimoji="1" lang="en-US" altLang="zh-CN" sz="3200" dirty="0">
                <a:solidFill>
                  <a:srgbClr val="FFFFFF"/>
                </a:solidFill>
              </a:rPr>
              <a:t> et al., 2003)</a:t>
            </a:r>
            <a:endParaRPr kumimoji="1" lang="en-US" altLang="zh-CN" sz="3200" dirty="0" smtClean="0">
              <a:solidFill>
                <a:srgbClr val="FFFFFF"/>
              </a:solidFill>
            </a:endParaRPr>
          </a:p>
          <a:p>
            <a:pPr algn="l">
              <a:spcBef>
                <a:spcPct val="20000"/>
              </a:spcBef>
              <a:buFontTx/>
              <a:buChar char="•"/>
            </a:pPr>
            <a:r>
              <a:rPr kumimoji="1" lang="en-US" altLang="zh-CN" sz="3200" dirty="0" smtClean="0">
                <a:solidFill>
                  <a:srgbClr val="FFFFFF"/>
                </a:solidFill>
              </a:rPr>
              <a:t> .</a:t>
            </a:r>
            <a:r>
              <a:rPr kumimoji="1" lang="en-US" altLang="zh-CN" sz="3200" dirty="0">
                <a:solidFill>
                  <a:srgbClr val="FFFFFF"/>
                </a:solidFill>
              </a:rPr>
              <a:t>...</a:t>
            </a:r>
          </a:p>
          <a:p>
            <a:pPr algn="l"/>
            <a:endParaRPr kumimoji="1" lang="en-US" altLang="zh-CN" sz="3200" dirty="0">
              <a:solidFill>
                <a:srgbClr val="FFFFFF"/>
              </a:solidFill>
              <a:latin typeface="Comic Sans MS" charset="0"/>
              <a:ea typeface="隶书" pitchFamily="49" charset="-122"/>
              <a:cs typeface="隶书" pitchFamily="49" charset="-122"/>
            </a:endParaRPr>
          </a:p>
        </p:txBody>
      </p:sp>
      <p:pic>
        <p:nvPicPr>
          <p:cNvPr id="342020" name="MacOS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151632" y="1143000"/>
            <a:ext cx="3591448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kumimoji="1" lang="en-US" altLang="zh-CN" sz="3200" dirty="0" smtClean="0">
                <a:solidFill>
                  <a:srgbClr val="FFFF00"/>
                </a:solidFill>
              </a:rPr>
              <a:t>Integration approach</a:t>
            </a:r>
            <a:endParaRPr kumimoji="1" lang="en-US" altLang="zh-CN" sz="3200" dirty="0">
              <a:solidFill>
                <a:srgbClr val="FFFF00"/>
              </a:solidFill>
              <a:ea typeface="宋体" charset="0"/>
              <a:cs typeface="宋体" charset="0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Computational Methodology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19200" y="1751618"/>
            <a:ext cx="7515318" cy="1677382"/>
          </a:xfrm>
          <a:prstGeom prst="rect">
            <a:avLst/>
          </a:prstGeom>
          <a:solidFill>
            <a:srgbClr val="000099"/>
          </a:solidFill>
        </p:spPr>
        <p:txBody>
          <a:bodyPr wrap="square">
            <a:spAutoFit/>
          </a:bodyPr>
          <a:lstStyle/>
          <a:p>
            <a:pPr algn="l"/>
            <a:endParaRPr kumimoji="1" lang="en-US" altLang="zh-CN" sz="100" dirty="0">
              <a:solidFill>
                <a:srgbClr val="FFFF00"/>
              </a:solidFill>
            </a:endParaRPr>
          </a:p>
          <a:p>
            <a:pPr algn="l"/>
            <a:r>
              <a:rPr kumimoji="1" lang="en-US" altLang="zh-CN" sz="3200" dirty="0" smtClean="0">
                <a:solidFill>
                  <a:srgbClr val="FFFF00"/>
                </a:solidFill>
              </a:rPr>
              <a:t>Functional Connectivity</a:t>
            </a:r>
          </a:p>
          <a:p>
            <a:pPr algn="l"/>
            <a:endParaRPr lang="en-US" sz="1200" dirty="0" smtClean="0"/>
          </a:p>
          <a:p>
            <a:pPr algn="l"/>
            <a:endParaRPr lang="en-US" sz="1200" dirty="0"/>
          </a:p>
          <a:p>
            <a:pPr algn="l"/>
            <a:endParaRPr lang="en-US" sz="1200" dirty="0"/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xmlns:p14="http://schemas.microsoft.com/office/powerpoint/2010/main" advTm="252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420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2020"/>
                </p:tgtEl>
              </p:cMediaNode>
            </p:audio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Acknowledgments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1115814" y="3156451"/>
            <a:ext cx="3672210" cy="1928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2000" b="1" dirty="0" smtClean="0">
                <a:solidFill>
                  <a:srgbClr val="FFFF00"/>
                </a:solidFill>
              </a:rPr>
              <a:t>Nathan </a:t>
            </a:r>
            <a:r>
              <a:rPr lang="en-US" sz="2000" b="1" dirty="0">
                <a:solidFill>
                  <a:srgbClr val="FFFF00"/>
                </a:solidFill>
              </a:rPr>
              <a:t>Kline </a:t>
            </a:r>
            <a:r>
              <a:rPr lang="en-US" sz="2000" b="1" dirty="0" smtClean="0">
                <a:solidFill>
                  <a:srgbClr val="FFFF00"/>
                </a:solidFill>
              </a:rPr>
              <a:t>Institute</a:t>
            </a:r>
          </a:p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2000" dirty="0" smtClean="0"/>
              <a:t>Stan </a:t>
            </a:r>
            <a:r>
              <a:rPr lang="en-US" sz="2000" dirty="0" err="1" smtClean="0"/>
              <a:t>Colcombe</a:t>
            </a:r>
            <a:endParaRPr lang="en-US" sz="2000" dirty="0" smtClean="0"/>
          </a:p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2000" dirty="0" smtClean="0"/>
              <a:t>Charles </a:t>
            </a:r>
            <a:r>
              <a:rPr lang="en-US" sz="2000" dirty="0"/>
              <a:t>S</a:t>
            </a:r>
            <a:r>
              <a:rPr lang="en-US" sz="2000" dirty="0" smtClean="0"/>
              <a:t>chroeder</a:t>
            </a:r>
          </a:p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2000" dirty="0" smtClean="0"/>
              <a:t>Gary Linn</a:t>
            </a:r>
          </a:p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2000" dirty="0" smtClean="0"/>
              <a:t>Mark </a:t>
            </a:r>
            <a:r>
              <a:rPr lang="en-US" sz="2000" dirty="0"/>
              <a:t> </a:t>
            </a:r>
            <a:r>
              <a:rPr lang="en-US" sz="2000" dirty="0" smtClean="0"/>
              <a:t>Klinger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964660" y="268027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E0BAE97C-42D8-614E-AAB3-D10BC839D004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120</a:t>
            </a:fld>
            <a:endParaRPr lang="en-US" altLang="zh-CN" sz="14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115814" y="1268760"/>
            <a:ext cx="3672210" cy="1928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2000" b="1" dirty="0" smtClean="0">
                <a:solidFill>
                  <a:srgbClr val="FFFF00"/>
                </a:solidFill>
              </a:rPr>
              <a:t>Child Mind Institute</a:t>
            </a:r>
          </a:p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2000" dirty="0"/>
              <a:t>Michael P. </a:t>
            </a:r>
            <a:r>
              <a:rPr lang="en-US" sz="2000" dirty="0" err="1" smtClean="0"/>
              <a:t>Milham</a:t>
            </a:r>
            <a:endParaRPr lang="en-US" sz="2000" dirty="0" smtClean="0"/>
          </a:p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2000" dirty="0"/>
              <a:t>R. Cameron </a:t>
            </a:r>
            <a:r>
              <a:rPr lang="en-US" sz="2000" dirty="0" smtClean="0"/>
              <a:t>Craddock</a:t>
            </a:r>
          </a:p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2000" dirty="0" smtClean="0"/>
              <a:t>Zhen Yang</a:t>
            </a:r>
          </a:p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2000" dirty="0" err="1" smtClean="0"/>
              <a:t>Qingyang</a:t>
            </a:r>
            <a:r>
              <a:rPr lang="en-US" sz="2000" dirty="0" smtClean="0"/>
              <a:t> Li 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115814" y="5085184"/>
            <a:ext cx="3672210" cy="1559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2000" b="1" dirty="0" smtClean="0">
                <a:solidFill>
                  <a:srgbClr val="FFFF00"/>
                </a:solidFill>
              </a:rPr>
              <a:t>NYU Child Study Center</a:t>
            </a:r>
          </a:p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2000" dirty="0"/>
              <a:t>F. Xavier </a:t>
            </a:r>
            <a:r>
              <a:rPr lang="en-US" sz="2000" dirty="0" err="1"/>
              <a:t>Castellanos</a:t>
            </a:r>
            <a:r>
              <a:rPr lang="en-US" sz="2000" dirty="0"/>
              <a:t> </a:t>
            </a:r>
            <a:endParaRPr lang="en-US" sz="2000" dirty="0" smtClean="0"/>
          </a:p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2000" dirty="0"/>
              <a:t>Adriana Di Martino </a:t>
            </a:r>
            <a:endParaRPr lang="en-US" sz="2000" dirty="0" smtClean="0"/>
          </a:p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2000" dirty="0" smtClean="0"/>
              <a:t>Clare </a:t>
            </a:r>
            <a:r>
              <a:rPr lang="en-US" sz="2000" dirty="0"/>
              <a:t>Kelly </a:t>
            </a:r>
            <a:endParaRPr lang="en-US" sz="2000" dirty="0" smtClean="0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4860230" y="4408462"/>
            <a:ext cx="367221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FFFF00"/>
                </a:solidFill>
              </a:rPr>
              <a:t>Chinese Academy of Sciences </a:t>
            </a:r>
            <a:r>
              <a:rPr lang="en-US" sz="2000" dirty="0" smtClean="0"/>
              <a:t>Xi-</a:t>
            </a:r>
            <a:r>
              <a:rPr lang="en-US" sz="2000" dirty="0" err="1" smtClean="0"/>
              <a:t>Nian</a:t>
            </a:r>
            <a:r>
              <a:rPr lang="en-US" sz="2000" dirty="0" smtClean="0"/>
              <a:t> </a:t>
            </a:r>
            <a:r>
              <a:rPr lang="en-US" sz="2000" dirty="0" err="1" smtClean="0"/>
              <a:t>Zuo</a:t>
            </a:r>
            <a:r>
              <a:rPr lang="en-US" sz="2000" dirty="0" smtClean="0"/>
              <a:t> 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4860032" y="1816174"/>
            <a:ext cx="367221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FFFF00"/>
                </a:solidFill>
              </a:rPr>
              <a:t>Hangzhou Normal University </a:t>
            </a:r>
            <a:r>
              <a:rPr lang="en-US" sz="2000" dirty="0" smtClean="0"/>
              <a:t>Yu-</a:t>
            </a:r>
            <a:r>
              <a:rPr lang="en-US" sz="2000" dirty="0" err="1" smtClean="0"/>
              <a:t>Feng</a:t>
            </a:r>
            <a:r>
              <a:rPr lang="en-US" sz="2000" dirty="0" smtClean="0"/>
              <a:t> </a:t>
            </a:r>
            <a:r>
              <a:rPr lang="en-US" sz="2000" dirty="0" err="1" smtClean="0"/>
              <a:t>Zang</a:t>
            </a:r>
            <a:endParaRPr lang="en-US" sz="2000" dirty="0" smtClean="0"/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4860230" y="5344566"/>
            <a:ext cx="367221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2000" b="1" dirty="0" smtClean="0">
                <a:solidFill>
                  <a:srgbClr val="FFFF00"/>
                </a:solidFill>
              </a:rPr>
              <a:t>Columbia University </a:t>
            </a:r>
          </a:p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2000" dirty="0" err="1" smtClean="0"/>
              <a:t>Tiziano</a:t>
            </a:r>
            <a:r>
              <a:rPr lang="en-US" sz="2000" dirty="0" smtClean="0"/>
              <a:t> </a:t>
            </a:r>
            <a:r>
              <a:rPr lang="en-US" sz="2000" dirty="0" err="1"/>
              <a:t>Colibazzi</a:t>
            </a:r>
            <a:endParaRPr lang="en-US" sz="2000" dirty="0" smtClean="0"/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4860032" y="3515716"/>
            <a:ext cx="367221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2000" b="1" dirty="0" err="1" smtClean="0">
                <a:solidFill>
                  <a:srgbClr val="FFFF00"/>
                </a:solidFill>
              </a:rPr>
              <a:t>Fudan</a:t>
            </a:r>
            <a:r>
              <a:rPr lang="en-US" sz="2000" b="1" dirty="0" smtClean="0">
                <a:solidFill>
                  <a:srgbClr val="FFFF00"/>
                </a:solidFill>
              </a:rPr>
              <a:t> University </a:t>
            </a:r>
          </a:p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2000" dirty="0" err="1" smtClean="0"/>
              <a:t>Tian</a:t>
            </a:r>
            <a:r>
              <a:rPr lang="en-US" sz="2000" dirty="0" smtClean="0"/>
              <a:t>-Ming </a:t>
            </a:r>
            <a:r>
              <a:rPr lang="en-US" sz="2000" dirty="0" err="1" smtClean="0"/>
              <a:t>Qiu</a:t>
            </a:r>
            <a:endParaRPr lang="en-US" sz="2000" dirty="0" smtClean="0"/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4860032" y="2680270"/>
            <a:ext cx="367221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2000" b="1" dirty="0" smtClean="0">
                <a:solidFill>
                  <a:srgbClr val="FFFF00"/>
                </a:solidFill>
              </a:rPr>
              <a:t>Beijing Normal </a:t>
            </a:r>
            <a:r>
              <a:rPr lang="en-US" sz="2000" b="1" dirty="0">
                <a:solidFill>
                  <a:srgbClr val="FFFF00"/>
                </a:solidFill>
              </a:rPr>
              <a:t>University </a:t>
            </a:r>
            <a:endParaRPr lang="en-US" sz="2000" b="1" dirty="0" smtClean="0">
              <a:solidFill>
                <a:srgbClr val="FFFF00"/>
              </a:solidFill>
            </a:endParaRPr>
          </a:p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2000" dirty="0" smtClean="0"/>
              <a:t>Yong He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036274"/>
      </p:ext>
    </p:extLst>
  </p:cSld>
  <p:clrMapOvr>
    <a:masterClrMapping/>
  </p:clrMapOvr>
  <p:transition xmlns:p14="http://schemas.microsoft.com/office/powerpoint/2010/main" advTm="715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0C8126E5-A116-184B-BC0F-6179D200DA25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121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0445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27088" y="1989138"/>
            <a:ext cx="7993062" cy="2519362"/>
          </a:xfrm>
        </p:spPr>
        <p:txBody>
          <a:bodyPr/>
          <a:lstStyle/>
          <a:p>
            <a:pPr eaLnBrk="1" hangingPunct="1"/>
            <a:r>
              <a:rPr kumimoji="1" lang="en-US" altLang="zh-CN" sz="3200" b="1" dirty="0">
                <a:latin typeface="Arial Black" charset="0"/>
                <a:ea typeface="宋体" charset="-122"/>
                <a:cs typeface="宋体" charset="-122"/>
              </a:rPr>
              <a:t>Thanks for your attention</a:t>
            </a:r>
            <a:r>
              <a:rPr kumimoji="1" lang="en-US" altLang="zh-CN" sz="3200" b="1" dirty="0" smtClean="0">
                <a:latin typeface="Arial Black" charset="0"/>
                <a:ea typeface="宋体" charset="-122"/>
                <a:cs typeface="宋体" charset="-122"/>
              </a:rPr>
              <a:t>!</a:t>
            </a:r>
            <a:br>
              <a:rPr kumimoji="1" lang="en-US" altLang="zh-CN" sz="3200" b="1" dirty="0" smtClean="0">
                <a:latin typeface="Arial Black" charset="0"/>
                <a:ea typeface="宋体" charset="-122"/>
                <a:cs typeface="宋体" charset="-122"/>
              </a:rPr>
            </a:br>
            <a:r>
              <a:rPr kumimoji="1" lang="en-US" altLang="zh-CN" sz="3200" b="1" dirty="0" smtClean="0">
                <a:latin typeface="Arial Black" charset="0"/>
                <a:ea typeface="宋体" charset="-122"/>
                <a:cs typeface="宋体" charset="-122"/>
              </a:rPr>
              <a:t>More recourses at </a:t>
            </a:r>
            <a:r>
              <a:rPr kumimoji="1" lang="en-US" altLang="zh-CN" sz="3200" b="1" dirty="0" smtClean="0">
                <a:solidFill>
                  <a:srgbClr val="FFFF00"/>
                </a:solidFill>
                <a:latin typeface="Arial Black" charset="0"/>
                <a:ea typeface="宋体" charset="-122"/>
                <a:cs typeface="宋体" charset="-122"/>
              </a:rPr>
              <a:t>rfmri.org</a:t>
            </a:r>
            <a:r>
              <a:rPr kumimoji="1" lang="en-US" altLang="zh-CN" sz="3200" b="1" dirty="0" smtClean="0">
                <a:latin typeface="Arial Black" charset="0"/>
                <a:ea typeface="宋体" charset="-122"/>
                <a:cs typeface="宋体" charset="-122"/>
              </a:rPr>
              <a:t>!</a:t>
            </a:r>
            <a:endParaRPr kumimoji="1" lang="en-US" altLang="zh-CN" sz="3200" b="1" dirty="0">
              <a:latin typeface="Arial Black" charset="0"/>
              <a:ea typeface="宋体" charset="-122"/>
              <a:cs typeface="宋体" charset="-122"/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473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B2D5C057-D08D-744C-BBB3-029182F071FF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13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539750" y="1196975"/>
            <a:ext cx="6985000" cy="1079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kumimoji="1" lang="zh-CN" altLang="en-US" sz="2200" b="1" dirty="0" smtClean="0">
                <a:solidFill>
                  <a:srgbClr val="FFFF00"/>
                </a:solidFill>
                <a:ea typeface="隶书" pitchFamily="49" charset="-122"/>
                <a:cs typeface="隶书" pitchFamily="49" charset="-122"/>
              </a:rPr>
              <a:t> </a:t>
            </a:r>
            <a:r>
              <a:rPr kumimoji="1" lang="en-US" altLang="zh-CN" sz="2200" b="1" dirty="0" smtClean="0">
                <a:solidFill>
                  <a:srgbClr val="FFFF00"/>
                </a:solidFill>
                <a:ea typeface="隶书" pitchFamily="49" charset="-122"/>
                <a:cs typeface="隶书" pitchFamily="49" charset="-122"/>
              </a:rPr>
              <a:t>Correlation: </a:t>
            </a:r>
            <a:r>
              <a:rPr kumimoji="1" lang="en-US" altLang="zh-CN" sz="2200" b="1" dirty="0" smtClean="0">
                <a:solidFill>
                  <a:srgbClr val="FFFFFF"/>
                </a:solidFill>
                <a:ea typeface="隶书" pitchFamily="49" charset="-122"/>
                <a:cs typeface="隶书" pitchFamily="49" charset="-122"/>
              </a:rPr>
              <a:t>T</a:t>
            </a:r>
            <a:r>
              <a:rPr kumimoji="1" lang="en-US" sz="2200" b="1" dirty="0" smtClean="0">
                <a:solidFill>
                  <a:srgbClr val="FFFFFF"/>
                </a:solidFill>
                <a:ea typeface="隶书" pitchFamily="49" charset="-122"/>
                <a:cs typeface="隶书" pitchFamily="49" charset="-122"/>
              </a:rPr>
              <a:t>emporal </a:t>
            </a:r>
            <a:r>
              <a:rPr kumimoji="1" lang="en-US" sz="2200" b="1" dirty="0">
                <a:solidFill>
                  <a:srgbClr val="FFFFFF"/>
                </a:solidFill>
                <a:ea typeface="隶书" pitchFamily="49" charset="-122"/>
                <a:cs typeface="隶书" pitchFamily="49" charset="-122"/>
              </a:rPr>
              <a:t>synchrony of spontaneous fluctuations</a:t>
            </a:r>
            <a:endParaRPr kumimoji="1" lang="zh-CN" altLang="en-US" sz="2200" b="1" dirty="0">
              <a:solidFill>
                <a:srgbClr val="FFFFFF"/>
              </a:solidFill>
              <a:ea typeface="隶书" pitchFamily="49" charset="-122"/>
              <a:cs typeface="隶书" pitchFamily="49" charset="-122"/>
            </a:endParaRPr>
          </a:p>
        </p:txBody>
      </p:sp>
      <p:sp>
        <p:nvSpPr>
          <p:cNvPr id="25605" name="Text Box 6"/>
          <p:cNvSpPr txBox="1">
            <a:spLocks noChangeArrowheads="1"/>
          </p:cNvSpPr>
          <p:nvPr/>
        </p:nvSpPr>
        <p:spPr bwMode="auto">
          <a:xfrm>
            <a:off x="4787900" y="6092825"/>
            <a:ext cx="3816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zh-CN"/>
              <a:t>Biswal et al., 1995. Magn Reson Med</a:t>
            </a:r>
          </a:p>
        </p:txBody>
      </p:sp>
      <p:sp>
        <p:nvSpPr>
          <p:cNvPr id="25606" name="Rectangle 7"/>
          <p:cNvSpPr>
            <a:spLocks noChangeArrowheads="1"/>
          </p:cNvSpPr>
          <p:nvPr/>
        </p:nvSpPr>
        <p:spPr bwMode="auto">
          <a:xfrm>
            <a:off x="2166938" y="5229225"/>
            <a:ext cx="3556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CN"/>
              <a:t>Task: left and right finger movement</a:t>
            </a:r>
          </a:p>
        </p:txBody>
      </p:sp>
      <p:sp>
        <p:nvSpPr>
          <p:cNvPr id="25607" name="Rectangle 8"/>
          <p:cNvSpPr>
            <a:spLocks noChangeArrowheads="1"/>
          </p:cNvSpPr>
          <p:nvPr/>
        </p:nvSpPr>
        <p:spPr bwMode="auto">
          <a:xfrm>
            <a:off x="6443663" y="5229225"/>
            <a:ext cx="1377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CN"/>
              <a:t>Resting-state</a:t>
            </a:r>
            <a:endParaRPr lang="zh-CN" altLang="en-US"/>
          </a:p>
        </p:txBody>
      </p:sp>
      <p:pic>
        <p:nvPicPr>
          <p:cNvPr id="25608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84438" y="1989138"/>
            <a:ext cx="5807075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7370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92500" y="4724400"/>
            <a:ext cx="4176713" cy="162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Computational Methodology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xmlns:p14="http://schemas.microsoft.com/office/powerpoint/2010/main" advTm="189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27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7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ExitArt_Final_DVD.mp4" descr="/Users/ja1300/Desktop/Jon/Medical School/HHMI Fellowship, CSC/Recruitment/ExitArt_Final_DVD.mp4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1907704" y="1844824"/>
            <a:ext cx="6038850" cy="408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9" name="Rectangle 3"/>
          <p:cNvSpPr>
            <a:spLocks noChangeArrowheads="1"/>
          </p:cNvSpPr>
          <p:nvPr/>
        </p:nvSpPr>
        <p:spPr bwMode="auto">
          <a:xfrm>
            <a:off x="549275" y="838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" dist="12699" dir="10200039" algn="ctr" rotWithShape="0">
              <a:srgbClr val="FFFFFF">
                <a:alpha val="75000"/>
              </a:srgbClr>
            </a:outerShdw>
          </a:effectLst>
        </p:spPr>
        <p:txBody>
          <a:bodyPr lIns="91439" tIns="45719" rIns="91439" bIns="45719" anchor="ctr">
            <a:prstTxWarp prst="textNoShape">
              <a:avLst/>
            </a:prstTxWarp>
          </a:bodyPr>
          <a:lstStyle/>
          <a:p>
            <a:pPr algn="ctr" defTabSz="914400"/>
            <a:r>
              <a:rPr lang="en-US" sz="3200" dirty="0">
                <a:solidFill>
                  <a:srgbClr val="FFFFFF"/>
                </a:solidFill>
                <a:latin typeface="Calibri" charset="0"/>
                <a:ea typeface="ヒラギノ角ゴ Pro W3" charset="-128"/>
                <a:cs typeface="ヒラギノ角ゴ Pro W3" charset="-128"/>
              </a:rPr>
              <a:t>The </a:t>
            </a:r>
            <a:r>
              <a:rPr lang="ja-JP" altLang="en-US" sz="3200" dirty="0">
                <a:solidFill>
                  <a:srgbClr val="FFFFFF"/>
                </a:solidFill>
                <a:latin typeface="Calibri" charset="0"/>
                <a:ea typeface="ヒラギノ角ゴ Pro W3" charset="-128"/>
                <a:cs typeface="ヒラギノ角ゴ Pro W3" charset="-128"/>
              </a:rPr>
              <a:t>“</a:t>
            </a:r>
            <a:r>
              <a:rPr lang="en-US" altLang="ja-JP" sz="3200" dirty="0">
                <a:solidFill>
                  <a:srgbClr val="FFFFFF"/>
                </a:solidFill>
                <a:latin typeface="Calibri" charset="0"/>
                <a:ea typeface="ヒラギノ角ゴ Pro W3" charset="-128"/>
                <a:cs typeface="ヒラギノ角ゴ Pro W3" charset="-128"/>
              </a:rPr>
              <a:t>Resting</a:t>
            </a:r>
            <a:r>
              <a:rPr lang="ja-JP" altLang="en-US" sz="3200" dirty="0">
                <a:solidFill>
                  <a:srgbClr val="FFFFFF"/>
                </a:solidFill>
                <a:latin typeface="Calibri" charset="0"/>
                <a:ea typeface="ヒラギノ角ゴ Pro W3" charset="-128"/>
                <a:cs typeface="ヒラギノ角ゴ Pro W3" charset="-128"/>
              </a:rPr>
              <a:t>”</a:t>
            </a:r>
            <a:r>
              <a:rPr lang="en-US" altLang="ja-JP" sz="3200" dirty="0">
                <a:solidFill>
                  <a:srgbClr val="FFFFFF"/>
                </a:solidFill>
                <a:latin typeface="Calibri" charset="0"/>
                <a:ea typeface="ヒラギノ角ゴ Pro W3" charset="-128"/>
                <a:cs typeface="ヒラギノ角ゴ Pro W3" charset="-128"/>
              </a:rPr>
              <a:t> Brain</a:t>
            </a:r>
            <a:endParaRPr lang="en-US" sz="3200" dirty="0">
              <a:solidFill>
                <a:srgbClr val="FFFFFF"/>
              </a:solidFill>
              <a:latin typeface="Calibri" charset="0"/>
              <a:ea typeface="ヒラギノ角ゴ Pro W3" charset="-128"/>
              <a:cs typeface="ヒラギノ角ゴ Pro W3" charset="-128"/>
              <a:sym typeface="Gill Sans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Computational Methodology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4904928" y="6131768"/>
            <a:ext cx="4419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lnSpc>
                <a:spcPct val="150000"/>
              </a:lnSpc>
            </a:pPr>
            <a:r>
              <a:rPr kumimoji="1" lang="en-US" altLang="zh-CN" sz="2400" dirty="0" smtClean="0">
                <a:solidFill>
                  <a:srgbClr val="FFFF00"/>
                </a:solidFill>
                <a:ea typeface="隶书" pitchFamily="49" charset="-122"/>
                <a:cs typeface="隶书" pitchFamily="49" charset="-122"/>
              </a:rPr>
              <a:t>Courtesy of Dr. Daniel Margulies</a:t>
            </a:r>
            <a:endParaRPr kumimoji="1" lang="en-US" altLang="zh-CN" sz="2400" dirty="0">
              <a:solidFill>
                <a:srgbClr val="FFFF00"/>
              </a:solidFill>
              <a:latin typeface="Times New Roman" charset="0"/>
              <a:ea typeface="隶书" pitchFamily="49" charset="-122"/>
              <a:cs typeface="隶书" pitchFamily="49" charset="-122"/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xmlns:p14="http://schemas.microsoft.com/office/powerpoint/2010/main" advTm="1567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140004" fill="hold"/>
                                        <p:tgtEl>
                                          <p:spTgt spid="440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4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40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034"/>
                  </p:tgtEl>
                </p:cond>
              </p:nextCondLst>
            </p:seq>
            <p:vide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4034"/>
                </p:tgtEl>
              </p:cMediaNode>
            </p:video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44034"/>
        <p14:stopEvt time="0" objId="44034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75" descr="killme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500" y="2208213"/>
            <a:ext cx="3094038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3"/>
          <p:cNvGrpSpPr>
            <a:grpSpLocks noChangeAspect="1"/>
          </p:cNvGrpSpPr>
          <p:nvPr/>
        </p:nvGrpSpPr>
        <p:grpSpPr bwMode="auto">
          <a:xfrm>
            <a:off x="1250950" y="3536950"/>
            <a:ext cx="244475" cy="182563"/>
            <a:chOff x="2736" y="1896"/>
            <a:chExt cx="384" cy="288"/>
          </a:xfrm>
        </p:grpSpPr>
        <p:sp>
          <p:nvSpPr>
            <p:cNvPr id="27710" name="Line 14"/>
            <p:cNvSpPr>
              <a:spLocks noChangeShapeType="1"/>
            </p:cNvSpPr>
            <p:nvPr/>
          </p:nvSpPr>
          <p:spPr bwMode="auto">
            <a:xfrm flipV="1">
              <a:off x="2736" y="2136"/>
              <a:ext cx="144" cy="48"/>
            </a:xfrm>
            <a:prstGeom prst="line">
              <a:avLst/>
            </a:prstGeom>
            <a:noFill/>
            <a:ln w="22225">
              <a:solidFill>
                <a:srgbClr val="11FF25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11" name="Line 15"/>
            <p:cNvSpPr>
              <a:spLocks noChangeShapeType="1"/>
            </p:cNvSpPr>
            <p:nvPr/>
          </p:nvSpPr>
          <p:spPr bwMode="auto">
            <a:xfrm flipV="1">
              <a:off x="2976" y="2136"/>
              <a:ext cx="144" cy="48"/>
            </a:xfrm>
            <a:prstGeom prst="line">
              <a:avLst/>
            </a:prstGeom>
            <a:noFill/>
            <a:ln w="22225">
              <a:solidFill>
                <a:srgbClr val="11FF25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12" name="Line 16"/>
            <p:cNvSpPr>
              <a:spLocks noChangeShapeType="1"/>
            </p:cNvSpPr>
            <p:nvPr/>
          </p:nvSpPr>
          <p:spPr bwMode="auto">
            <a:xfrm flipV="1">
              <a:off x="2736" y="1896"/>
              <a:ext cx="144" cy="48"/>
            </a:xfrm>
            <a:prstGeom prst="line">
              <a:avLst/>
            </a:prstGeom>
            <a:noFill/>
            <a:ln w="22225">
              <a:solidFill>
                <a:srgbClr val="11FF25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13" name="Line 17"/>
            <p:cNvSpPr>
              <a:spLocks noChangeShapeType="1"/>
            </p:cNvSpPr>
            <p:nvPr/>
          </p:nvSpPr>
          <p:spPr bwMode="auto">
            <a:xfrm flipV="1">
              <a:off x="2976" y="1896"/>
              <a:ext cx="144" cy="48"/>
            </a:xfrm>
            <a:prstGeom prst="line">
              <a:avLst/>
            </a:prstGeom>
            <a:noFill/>
            <a:ln w="22225">
              <a:solidFill>
                <a:srgbClr val="11FF25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14" name="Rectangle 18"/>
            <p:cNvSpPr>
              <a:spLocks noChangeArrowheads="1"/>
            </p:cNvSpPr>
            <p:nvPr/>
          </p:nvSpPr>
          <p:spPr bwMode="auto">
            <a:xfrm>
              <a:off x="2736" y="1944"/>
              <a:ext cx="240" cy="240"/>
            </a:xfrm>
            <a:prstGeom prst="rect">
              <a:avLst/>
            </a:prstGeom>
            <a:noFill/>
            <a:ln w="22225">
              <a:solidFill>
                <a:srgbClr val="11FF25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27715" name="Rectangle 19"/>
            <p:cNvSpPr>
              <a:spLocks noChangeArrowheads="1"/>
            </p:cNvSpPr>
            <p:nvPr/>
          </p:nvSpPr>
          <p:spPr bwMode="auto">
            <a:xfrm>
              <a:off x="2880" y="1896"/>
              <a:ext cx="240" cy="240"/>
            </a:xfrm>
            <a:prstGeom prst="rect">
              <a:avLst/>
            </a:prstGeom>
            <a:noFill/>
            <a:ln w="22225">
              <a:solidFill>
                <a:srgbClr val="11FF25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</p:grpSp>
      <p:sp>
        <p:nvSpPr>
          <p:cNvPr id="80" name="Oval 68"/>
          <p:cNvSpPr>
            <a:spLocks noChangeArrowheads="1"/>
          </p:cNvSpPr>
          <p:nvPr/>
        </p:nvSpPr>
        <p:spPr bwMode="auto">
          <a:xfrm rot="-2703910">
            <a:off x="1061244" y="3413919"/>
            <a:ext cx="617537" cy="473075"/>
          </a:xfrm>
          <a:prstGeom prst="ellipse">
            <a:avLst/>
          </a:prstGeom>
          <a:noFill/>
          <a:ln w="44450">
            <a:solidFill>
              <a:srgbClr val="11FF25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81" name="Line 135"/>
          <p:cNvSpPr>
            <a:spLocks noChangeShapeType="1"/>
          </p:cNvSpPr>
          <p:nvPr/>
        </p:nvSpPr>
        <p:spPr bwMode="auto">
          <a:xfrm flipV="1">
            <a:off x="3643313" y="3567113"/>
            <a:ext cx="2135187" cy="31750"/>
          </a:xfrm>
          <a:prstGeom prst="line">
            <a:avLst/>
          </a:prstGeom>
          <a:noFill/>
          <a:ln w="47625">
            <a:solidFill>
              <a:srgbClr val="FF6600"/>
            </a:solidFill>
            <a:round/>
            <a:headEnd/>
            <a:tailEnd type="triangle" w="lg" len="lg"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6600"/>
              </a:solidFill>
              <a:latin typeface="+mj-lt"/>
            </a:endParaRPr>
          </a:p>
        </p:txBody>
      </p:sp>
      <p:sp>
        <p:nvSpPr>
          <p:cNvPr id="82" name="Text Box 149"/>
          <p:cNvSpPr txBox="1">
            <a:spLocks noChangeArrowheads="1"/>
          </p:cNvSpPr>
          <p:nvPr/>
        </p:nvSpPr>
        <p:spPr bwMode="auto">
          <a:xfrm>
            <a:off x="804863" y="4379913"/>
            <a:ext cx="23622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3600" i="1" dirty="0">
                <a:solidFill>
                  <a:srgbClr val="3366FF"/>
                </a:solidFill>
                <a:latin typeface="+mj-lt"/>
              </a:rPr>
              <a:t>Correlate</a:t>
            </a:r>
          </a:p>
        </p:txBody>
      </p:sp>
      <p:grpSp>
        <p:nvGrpSpPr>
          <p:cNvPr id="3" name="Group 73"/>
          <p:cNvGrpSpPr>
            <a:grpSpLocks/>
          </p:cNvGrpSpPr>
          <p:nvPr/>
        </p:nvGrpSpPr>
        <p:grpSpPr bwMode="auto">
          <a:xfrm>
            <a:off x="1044575" y="2765425"/>
            <a:ext cx="1809750" cy="844550"/>
            <a:chOff x="1044452" y="2765205"/>
            <a:chExt cx="1809216" cy="844184"/>
          </a:xfrm>
        </p:grpSpPr>
        <p:grpSp>
          <p:nvGrpSpPr>
            <p:cNvPr id="4" name="Group 108"/>
            <p:cNvGrpSpPr>
              <a:grpSpLocks noChangeAspect="1"/>
            </p:cNvGrpSpPr>
            <p:nvPr/>
          </p:nvGrpSpPr>
          <p:grpSpPr bwMode="auto">
            <a:xfrm>
              <a:off x="2298577" y="3079367"/>
              <a:ext cx="246139" cy="176460"/>
              <a:chOff x="2736" y="1896"/>
              <a:chExt cx="384" cy="288"/>
            </a:xfrm>
          </p:grpSpPr>
          <p:sp>
            <p:nvSpPr>
              <p:cNvPr id="27704" name="Line 109"/>
              <p:cNvSpPr>
                <a:spLocks noChangeShapeType="1"/>
              </p:cNvSpPr>
              <p:nvPr/>
            </p:nvSpPr>
            <p:spPr bwMode="auto">
              <a:xfrm flipV="1">
                <a:off x="2736" y="2136"/>
                <a:ext cx="144" cy="48"/>
              </a:xfrm>
              <a:prstGeom prst="line">
                <a:avLst/>
              </a:prstGeom>
              <a:noFill/>
              <a:ln w="22225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05" name="Line 110"/>
              <p:cNvSpPr>
                <a:spLocks noChangeShapeType="1"/>
              </p:cNvSpPr>
              <p:nvPr/>
            </p:nvSpPr>
            <p:spPr bwMode="auto">
              <a:xfrm flipV="1">
                <a:off x="2976" y="2136"/>
                <a:ext cx="144" cy="48"/>
              </a:xfrm>
              <a:prstGeom prst="line">
                <a:avLst/>
              </a:prstGeom>
              <a:noFill/>
              <a:ln w="22225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06" name="Line 111"/>
              <p:cNvSpPr>
                <a:spLocks noChangeShapeType="1"/>
              </p:cNvSpPr>
              <p:nvPr/>
            </p:nvSpPr>
            <p:spPr bwMode="auto">
              <a:xfrm flipV="1">
                <a:off x="2736" y="1896"/>
                <a:ext cx="144" cy="48"/>
              </a:xfrm>
              <a:prstGeom prst="line">
                <a:avLst/>
              </a:prstGeom>
              <a:noFill/>
              <a:ln w="22225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07" name="Line 112"/>
              <p:cNvSpPr>
                <a:spLocks noChangeShapeType="1"/>
              </p:cNvSpPr>
              <p:nvPr/>
            </p:nvSpPr>
            <p:spPr bwMode="auto">
              <a:xfrm flipV="1">
                <a:off x="2976" y="1896"/>
                <a:ext cx="144" cy="48"/>
              </a:xfrm>
              <a:prstGeom prst="line">
                <a:avLst/>
              </a:prstGeom>
              <a:noFill/>
              <a:ln w="22225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08" name="Rectangle 113"/>
              <p:cNvSpPr>
                <a:spLocks noChangeArrowheads="1"/>
              </p:cNvSpPr>
              <p:nvPr/>
            </p:nvSpPr>
            <p:spPr bwMode="auto">
              <a:xfrm>
                <a:off x="2736" y="1944"/>
                <a:ext cx="240" cy="240"/>
              </a:xfrm>
              <a:prstGeom prst="rect">
                <a:avLst/>
              </a:prstGeom>
              <a:noFill/>
              <a:ln w="22225">
                <a:solidFill>
                  <a:srgbClr val="FF99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7709" name="Rectangle 114"/>
              <p:cNvSpPr>
                <a:spLocks noChangeArrowheads="1"/>
              </p:cNvSpPr>
              <p:nvPr/>
            </p:nvSpPr>
            <p:spPr bwMode="auto">
              <a:xfrm>
                <a:off x="2880" y="1896"/>
                <a:ext cx="240" cy="240"/>
              </a:xfrm>
              <a:prstGeom prst="rect">
                <a:avLst/>
              </a:prstGeom>
              <a:noFill/>
              <a:ln w="22225">
                <a:solidFill>
                  <a:srgbClr val="FF99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/>
              </a:p>
            </p:txBody>
          </p:sp>
        </p:grpSp>
        <p:grpSp>
          <p:nvGrpSpPr>
            <p:cNvPr id="5" name="Group 108"/>
            <p:cNvGrpSpPr>
              <a:grpSpLocks noChangeAspect="1"/>
            </p:cNvGrpSpPr>
            <p:nvPr/>
          </p:nvGrpSpPr>
          <p:grpSpPr bwMode="auto">
            <a:xfrm>
              <a:off x="1504339" y="2765225"/>
              <a:ext cx="246139" cy="176460"/>
              <a:chOff x="2736" y="1896"/>
              <a:chExt cx="384" cy="288"/>
            </a:xfrm>
          </p:grpSpPr>
          <p:sp>
            <p:nvSpPr>
              <p:cNvPr id="27698" name="Line 109"/>
              <p:cNvSpPr>
                <a:spLocks noChangeShapeType="1"/>
              </p:cNvSpPr>
              <p:nvPr/>
            </p:nvSpPr>
            <p:spPr bwMode="auto">
              <a:xfrm flipV="1">
                <a:off x="2736" y="2136"/>
                <a:ext cx="144" cy="48"/>
              </a:xfrm>
              <a:prstGeom prst="line">
                <a:avLst/>
              </a:prstGeom>
              <a:noFill/>
              <a:ln w="22225">
                <a:solidFill>
                  <a:srgbClr val="673BD5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699" name="Line 110"/>
              <p:cNvSpPr>
                <a:spLocks noChangeShapeType="1"/>
              </p:cNvSpPr>
              <p:nvPr/>
            </p:nvSpPr>
            <p:spPr bwMode="auto">
              <a:xfrm flipV="1">
                <a:off x="2976" y="2136"/>
                <a:ext cx="144" cy="48"/>
              </a:xfrm>
              <a:prstGeom prst="line">
                <a:avLst/>
              </a:prstGeom>
              <a:noFill/>
              <a:ln w="22225">
                <a:solidFill>
                  <a:srgbClr val="673BD5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00" name="Line 111"/>
              <p:cNvSpPr>
                <a:spLocks noChangeShapeType="1"/>
              </p:cNvSpPr>
              <p:nvPr/>
            </p:nvSpPr>
            <p:spPr bwMode="auto">
              <a:xfrm flipV="1">
                <a:off x="2736" y="1896"/>
                <a:ext cx="144" cy="48"/>
              </a:xfrm>
              <a:prstGeom prst="line">
                <a:avLst/>
              </a:prstGeom>
              <a:noFill/>
              <a:ln w="22225">
                <a:solidFill>
                  <a:srgbClr val="673BD5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01" name="Line 112"/>
              <p:cNvSpPr>
                <a:spLocks noChangeShapeType="1"/>
              </p:cNvSpPr>
              <p:nvPr/>
            </p:nvSpPr>
            <p:spPr bwMode="auto">
              <a:xfrm flipV="1">
                <a:off x="2976" y="1896"/>
                <a:ext cx="144" cy="48"/>
              </a:xfrm>
              <a:prstGeom prst="line">
                <a:avLst/>
              </a:prstGeom>
              <a:noFill/>
              <a:ln w="22225">
                <a:solidFill>
                  <a:srgbClr val="673BD5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02" name="Rectangle 113"/>
              <p:cNvSpPr>
                <a:spLocks noChangeArrowheads="1"/>
              </p:cNvSpPr>
              <p:nvPr/>
            </p:nvSpPr>
            <p:spPr bwMode="auto">
              <a:xfrm>
                <a:off x="2736" y="1944"/>
                <a:ext cx="240" cy="240"/>
              </a:xfrm>
              <a:prstGeom prst="rect">
                <a:avLst/>
              </a:prstGeom>
              <a:noFill/>
              <a:ln w="22225">
                <a:solidFill>
                  <a:srgbClr val="673BD5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7703" name="Rectangle 114"/>
              <p:cNvSpPr>
                <a:spLocks noChangeArrowheads="1"/>
              </p:cNvSpPr>
              <p:nvPr/>
            </p:nvSpPr>
            <p:spPr bwMode="auto">
              <a:xfrm>
                <a:off x="2880" y="1896"/>
                <a:ext cx="240" cy="240"/>
              </a:xfrm>
              <a:prstGeom prst="rect">
                <a:avLst/>
              </a:prstGeom>
              <a:noFill/>
              <a:ln w="22225">
                <a:solidFill>
                  <a:srgbClr val="673BD5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/>
              </a:p>
            </p:txBody>
          </p:sp>
        </p:grpSp>
        <p:grpSp>
          <p:nvGrpSpPr>
            <p:cNvPr id="6" name="Group 108"/>
            <p:cNvGrpSpPr>
              <a:grpSpLocks noChangeAspect="1"/>
            </p:cNvGrpSpPr>
            <p:nvPr/>
          </p:nvGrpSpPr>
          <p:grpSpPr bwMode="auto">
            <a:xfrm>
              <a:off x="2607529" y="3219739"/>
              <a:ext cx="246139" cy="176460"/>
              <a:chOff x="2736" y="1896"/>
              <a:chExt cx="384" cy="288"/>
            </a:xfrm>
          </p:grpSpPr>
          <p:sp>
            <p:nvSpPr>
              <p:cNvPr id="27692" name="Line 109"/>
              <p:cNvSpPr>
                <a:spLocks noChangeShapeType="1"/>
              </p:cNvSpPr>
              <p:nvPr/>
            </p:nvSpPr>
            <p:spPr bwMode="auto">
              <a:xfrm flipV="1">
                <a:off x="2736" y="2136"/>
                <a:ext cx="144" cy="48"/>
              </a:xfrm>
              <a:prstGeom prst="line">
                <a:avLst/>
              </a:prstGeom>
              <a:noFill/>
              <a:ln w="22225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693" name="Line 110"/>
              <p:cNvSpPr>
                <a:spLocks noChangeShapeType="1"/>
              </p:cNvSpPr>
              <p:nvPr/>
            </p:nvSpPr>
            <p:spPr bwMode="auto">
              <a:xfrm flipV="1">
                <a:off x="2976" y="2136"/>
                <a:ext cx="144" cy="48"/>
              </a:xfrm>
              <a:prstGeom prst="line">
                <a:avLst/>
              </a:prstGeom>
              <a:noFill/>
              <a:ln w="22225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694" name="Line 111"/>
              <p:cNvSpPr>
                <a:spLocks noChangeShapeType="1"/>
              </p:cNvSpPr>
              <p:nvPr/>
            </p:nvSpPr>
            <p:spPr bwMode="auto">
              <a:xfrm flipV="1">
                <a:off x="2736" y="1896"/>
                <a:ext cx="144" cy="48"/>
              </a:xfrm>
              <a:prstGeom prst="line">
                <a:avLst/>
              </a:prstGeom>
              <a:noFill/>
              <a:ln w="22225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695" name="Line 112"/>
              <p:cNvSpPr>
                <a:spLocks noChangeShapeType="1"/>
              </p:cNvSpPr>
              <p:nvPr/>
            </p:nvSpPr>
            <p:spPr bwMode="auto">
              <a:xfrm flipV="1">
                <a:off x="2976" y="1896"/>
                <a:ext cx="144" cy="48"/>
              </a:xfrm>
              <a:prstGeom prst="line">
                <a:avLst/>
              </a:prstGeom>
              <a:noFill/>
              <a:ln w="22225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696" name="Rectangle 113"/>
              <p:cNvSpPr>
                <a:spLocks noChangeArrowheads="1"/>
              </p:cNvSpPr>
              <p:nvPr/>
            </p:nvSpPr>
            <p:spPr bwMode="auto">
              <a:xfrm>
                <a:off x="2736" y="1944"/>
                <a:ext cx="240" cy="240"/>
              </a:xfrm>
              <a:prstGeom prst="rect">
                <a:avLst/>
              </a:prstGeom>
              <a:noFill/>
              <a:ln w="22225">
                <a:solidFill>
                  <a:srgbClr val="3366F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7697" name="Rectangle 114"/>
              <p:cNvSpPr>
                <a:spLocks noChangeArrowheads="1"/>
              </p:cNvSpPr>
              <p:nvPr/>
            </p:nvSpPr>
            <p:spPr bwMode="auto">
              <a:xfrm>
                <a:off x="2880" y="1896"/>
                <a:ext cx="240" cy="240"/>
              </a:xfrm>
              <a:prstGeom prst="rect">
                <a:avLst/>
              </a:prstGeom>
              <a:noFill/>
              <a:ln w="22225">
                <a:solidFill>
                  <a:srgbClr val="3366F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/>
              </a:p>
            </p:txBody>
          </p:sp>
        </p:grpSp>
        <p:grpSp>
          <p:nvGrpSpPr>
            <p:cNvPr id="7" name="Group 108"/>
            <p:cNvGrpSpPr>
              <a:grpSpLocks noChangeAspect="1"/>
            </p:cNvGrpSpPr>
            <p:nvPr/>
          </p:nvGrpSpPr>
          <p:grpSpPr bwMode="auto">
            <a:xfrm>
              <a:off x="1336552" y="3193667"/>
              <a:ext cx="246139" cy="176460"/>
              <a:chOff x="2736" y="1896"/>
              <a:chExt cx="384" cy="288"/>
            </a:xfrm>
          </p:grpSpPr>
          <p:sp>
            <p:nvSpPr>
              <p:cNvPr id="27686" name="Line 109"/>
              <p:cNvSpPr>
                <a:spLocks noChangeShapeType="1"/>
              </p:cNvSpPr>
              <p:nvPr/>
            </p:nvSpPr>
            <p:spPr bwMode="auto">
              <a:xfrm flipV="1">
                <a:off x="2736" y="2136"/>
                <a:ext cx="144" cy="48"/>
              </a:xfrm>
              <a:prstGeom prst="line">
                <a:avLst/>
              </a:prstGeom>
              <a:noFill/>
              <a:ln w="2222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687" name="Line 110"/>
              <p:cNvSpPr>
                <a:spLocks noChangeShapeType="1"/>
              </p:cNvSpPr>
              <p:nvPr/>
            </p:nvSpPr>
            <p:spPr bwMode="auto">
              <a:xfrm flipV="1">
                <a:off x="2976" y="2136"/>
                <a:ext cx="144" cy="48"/>
              </a:xfrm>
              <a:prstGeom prst="line">
                <a:avLst/>
              </a:prstGeom>
              <a:noFill/>
              <a:ln w="2222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688" name="Line 111"/>
              <p:cNvSpPr>
                <a:spLocks noChangeShapeType="1"/>
              </p:cNvSpPr>
              <p:nvPr/>
            </p:nvSpPr>
            <p:spPr bwMode="auto">
              <a:xfrm flipV="1">
                <a:off x="2736" y="1896"/>
                <a:ext cx="144" cy="48"/>
              </a:xfrm>
              <a:prstGeom prst="line">
                <a:avLst/>
              </a:prstGeom>
              <a:noFill/>
              <a:ln w="2222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689" name="Line 112"/>
              <p:cNvSpPr>
                <a:spLocks noChangeShapeType="1"/>
              </p:cNvSpPr>
              <p:nvPr/>
            </p:nvSpPr>
            <p:spPr bwMode="auto">
              <a:xfrm flipV="1">
                <a:off x="2976" y="1896"/>
                <a:ext cx="144" cy="48"/>
              </a:xfrm>
              <a:prstGeom prst="line">
                <a:avLst/>
              </a:prstGeom>
              <a:noFill/>
              <a:ln w="2222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690" name="Rectangle 113"/>
              <p:cNvSpPr>
                <a:spLocks noChangeArrowheads="1"/>
              </p:cNvSpPr>
              <p:nvPr/>
            </p:nvSpPr>
            <p:spPr bwMode="auto">
              <a:xfrm>
                <a:off x="2736" y="1944"/>
                <a:ext cx="240" cy="240"/>
              </a:xfrm>
              <a:prstGeom prst="rect">
                <a:avLst/>
              </a:prstGeom>
              <a:noFill/>
              <a:ln w="222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7691" name="Rectangle 114"/>
              <p:cNvSpPr>
                <a:spLocks noChangeArrowheads="1"/>
              </p:cNvSpPr>
              <p:nvPr/>
            </p:nvSpPr>
            <p:spPr bwMode="auto">
              <a:xfrm>
                <a:off x="2880" y="1896"/>
                <a:ext cx="240" cy="240"/>
              </a:xfrm>
              <a:prstGeom prst="rect">
                <a:avLst/>
              </a:prstGeom>
              <a:noFill/>
              <a:ln w="222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/>
              </a:p>
            </p:txBody>
          </p:sp>
        </p:grpSp>
        <p:grpSp>
          <p:nvGrpSpPr>
            <p:cNvPr id="8" name="Group 108"/>
            <p:cNvGrpSpPr>
              <a:grpSpLocks noChangeAspect="1"/>
            </p:cNvGrpSpPr>
            <p:nvPr/>
          </p:nvGrpSpPr>
          <p:grpSpPr bwMode="auto">
            <a:xfrm>
              <a:off x="1044452" y="3432952"/>
              <a:ext cx="246139" cy="176460"/>
              <a:chOff x="2736" y="1896"/>
              <a:chExt cx="384" cy="288"/>
            </a:xfrm>
          </p:grpSpPr>
          <p:sp>
            <p:nvSpPr>
              <p:cNvPr id="27680" name="Line 109"/>
              <p:cNvSpPr>
                <a:spLocks noChangeShapeType="1"/>
              </p:cNvSpPr>
              <p:nvPr/>
            </p:nvSpPr>
            <p:spPr bwMode="auto">
              <a:xfrm flipV="1">
                <a:off x="2736" y="2136"/>
                <a:ext cx="144" cy="48"/>
              </a:xfrm>
              <a:prstGeom prst="line">
                <a:avLst/>
              </a:prstGeom>
              <a:noFill/>
              <a:ln w="2222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681" name="Line 110"/>
              <p:cNvSpPr>
                <a:spLocks noChangeShapeType="1"/>
              </p:cNvSpPr>
              <p:nvPr/>
            </p:nvSpPr>
            <p:spPr bwMode="auto">
              <a:xfrm flipV="1">
                <a:off x="2976" y="2136"/>
                <a:ext cx="144" cy="48"/>
              </a:xfrm>
              <a:prstGeom prst="line">
                <a:avLst/>
              </a:prstGeom>
              <a:noFill/>
              <a:ln w="2222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682" name="Line 111"/>
              <p:cNvSpPr>
                <a:spLocks noChangeShapeType="1"/>
              </p:cNvSpPr>
              <p:nvPr/>
            </p:nvSpPr>
            <p:spPr bwMode="auto">
              <a:xfrm flipV="1">
                <a:off x="2736" y="1896"/>
                <a:ext cx="144" cy="48"/>
              </a:xfrm>
              <a:prstGeom prst="line">
                <a:avLst/>
              </a:prstGeom>
              <a:noFill/>
              <a:ln w="2222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683" name="Line 112"/>
              <p:cNvSpPr>
                <a:spLocks noChangeShapeType="1"/>
              </p:cNvSpPr>
              <p:nvPr/>
            </p:nvSpPr>
            <p:spPr bwMode="auto">
              <a:xfrm flipV="1">
                <a:off x="2976" y="1896"/>
                <a:ext cx="144" cy="48"/>
              </a:xfrm>
              <a:prstGeom prst="line">
                <a:avLst/>
              </a:prstGeom>
              <a:noFill/>
              <a:ln w="2222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684" name="Rectangle 113"/>
              <p:cNvSpPr>
                <a:spLocks noChangeArrowheads="1"/>
              </p:cNvSpPr>
              <p:nvPr/>
            </p:nvSpPr>
            <p:spPr bwMode="auto">
              <a:xfrm>
                <a:off x="2736" y="1944"/>
                <a:ext cx="240" cy="240"/>
              </a:xfrm>
              <a:prstGeom prst="rect">
                <a:avLst/>
              </a:prstGeom>
              <a:noFill/>
              <a:ln w="222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7685" name="Rectangle 114"/>
              <p:cNvSpPr>
                <a:spLocks noChangeArrowheads="1"/>
              </p:cNvSpPr>
              <p:nvPr/>
            </p:nvSpPr>
            <p:spPr bwMode="auto">
              <a:xfrm>
                <a:off x="2880" y="1896"/>
                <a:ext cx="240" cy="240"/>
              </a:xfrm>
              <a:prstGeom prst="rect">
                <a:avLst/>
              </a:prstGeom>
              <a:noFill/>
              <a:ln w="22225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/>
              </a:p>
            </p:txBody>
          </p:sp>
        </p:grpSp>
      </p:grpSp>
      <p:sp>
        <p:nvSpPr>
          <p:cNvPr id="119" name="Freeform 54"/>
          <p:cNvSpPr>
            <a:spLocks/>
          </p:cNvSpPr>
          <p:nvPr/>
        </p:nvSpPr>
        <p:spPr bwMode="auto">
          <a:xfrm>
            <a:off x="762000" y="4918075"/>
            <a:ext cx="7653338" cy="1547813"/>
          </a:xfrm>
          <a:custGeom>
            <a:avLst/>
            <a:gdLst>
              <a:gd name="T0" fmla="*/ 0 w 4821"/>
              <a:gd name="T1" fmla="*/ 2147483647 h 975"/>
              <a:gd name="T2" fmla="*/ 2147483647 w 4821"/>
              <a:gd name="T3" fmla="*/ 2147483647 h 975"/>
              <a:gd name="T4" fmla="*/ 2147483647 w 4821"/>
              <a:gd name="T5" fmla="*/ 2147483647 h 975"/>
              <a:gd name="T6" fmla="*/ 2147483647 w 4821"/>
              <a:gd name="T7" fmla="*/ 2147483647 h 975"/>
              <a:gd name="T8" fmla="*/ 2147483647 w 4821"/>
              <a:gd name="T9" fmla="*/ 2147483647 h 975"/>
              <a:gd name="T10" fmla="*/ 2147483647 w 4821"/>
              <a:gd name="T11" fmla="*/ 2147483647 h 975"/>
              <a:gd name="T12" fmla="*/ 2147483647 w 4821"/>
              <a:gd name="T13" fmla="*/ 2147483647 h 975"/>
              <a:gd name="T14" fmla="*/ 2147483647 w 4821"/>
              <a:gd name="T15" fmla="*/ 2147483647 h 975"/>
              <a:gd name="T16" fmla="*/ 2147483647 w 4821"/>
              <a:gd name="T17" fmla="*/ 2147483647 h 975"/>
              <a:gd name="T18" fmla="*/ 2147483647 w 4821"/>
              <a:gd name="T19" fmla="*/ 2147483647 h 975"/>
              <a:gd name="T20" fmla="*/ 2147483647 w 4821"/>
              <a:gd name="T21" fmla="*/ 2147483647 h 975"/>
              <a:gd name="T22" fmla="*/ 2147483647 w 4821"/>
              <a:gd name="T23" fmla="*/ 2147483647 h 975"/>
              <a:gd name="T24" fmla="*/ 2147483647 w 4821"/>
              <a:gd name="T25" fmla="*/ 2147483647 h 975"/>
              <a:gd name="T26" fmla="*/ 2147483647 w 4821"/>
              <a:gd name="T27" fmla="*/ 2147483647 h 975"/>
              <a:gd name="T28" fmla="*/ 2147483647 w 4821"/>
              <a:gd name="T29" fmla="*/ 2147483647 h 975"/>
              <a:gd name="T30" fmla="*/ 2147483647 w 4821"/>
              <a:gd name="T31" fmla="*/ 2147483647 h 975"/>
              <a:gd name="T32" fmla="*/ 2147483647 w 4821"/>
              <a:gd name="T33" fmla="*/ 2147483647 h 975"/>
              <a:gd name="T34" fmla="*/ 2147483647 w 4821"/>
              <a:gd name="T35" fmla="*/ 2147483647 h 975"/>
              <a:gd name="T36" fmla="*/ 2147483647 w 4821"/>
              <a:gd name="T37" fmla="*/ 2147483647 h 975"/>
              <a:gd name="T38" fmla="*/ 2147483647 w 4821"/>
              <a:gd name="T39" fmla="*/ 2147483647 h 975"/>
              <a:gd name="T40" fmla="*/ 2147483647 w 4821"/>
              <a:gd name="T41" fmla="*/ 2147483647 h 975"/>
              <a:gd name="T42" fmla="*/ 2147483647 w 4821"/>
              <a:gd name="T43" fmla="*/ 2147483647 h 975"/>
              <a:gd name="T44" fmla="*/ 2147483647 w 4821"/>
              <a:gd name="T45" fmla="*/ 2147483647 h 975"/>
              <a:gd name="T46" fmla="*/ 2147483647 w 4821"/>
              <a:gd name="T47" fmla="*/ 2147483647 h 975"/>
              <a:gd name="T48" fmla="*/ 2147483647 w 4821"/>
              <a:gd name="T49" fmla="*/ 2147483647 h 975"/>
              <a:gd name="T50" fmla="*/ 2147483647 w 4821"/>
              <a:gd name="T51" fmla="*/ 2147483647 h 975"/>
              <a:gd name="T52" fmla="*/ 2147483647 w 4821"/>
              <a:gd name="T53" fmla="*/ 2147483647 h 975"/>
              <a:gd name="T54" fmla="*/ 2147483647 w 4821"/>
              <a:gd name="T55" fmla="*/ 2147483647 h 975"/>
              <a:gd name="T56" fmla="*/ 2147483647 w 4821"/>
              <a:gd name="T57" fmla="*/ 2147483647 h 975"/>
              <a:gd name="T58" fmla="*/ 2147483647 w 4821"/>
              <a:gd name="T59" fmla="*/ 2147483647 h 975"/>
              <a:gd name="T60" fmla="*/ 2147483647 w 4821"/>
              <a:gd name="T61" fmla="*/ 2147483647 h 975"/>
              <a:gd name="T62" fmla="*/ 2147483647 w 4821"/>
              <a:gd name="T63" fmla="*/ 2147483647 h 975"/>
              <a:gd name="T64" fmla="*/ 2147483647 w 4821"/>
              <a:gd name="T65" fmla="*/ 2147483647 h 975"/>
              <a:gd name="T66" fmla="*/ 2147483647 w 4821"/>
              <a:gd name="T67" fmla="*/ 2147483647 h 975"/>
              <a:gd name="T68" fmla="*/ 2147483647 w 4821"/>
              <a:gd name="T69" fmla="*/ 2147483647 h 975"/>
              <a:gd name="T70" fmla="*/ 2147483647 w 4821"/>
              <a:gd name="T71" fmla="*/ 2147483647 h 975"/>
              <a:gd name="T72" fmla="*/ 2147483647 w 4821"/>
              <a:gd name="T73" fmla="*/ 2147483647 h 975"/>
              <a:gd name="T74" fmla="*/ 2147483647 w 4821"/>
              <a:gd name="T75" fmla="*/ 2147483647 h 975"/>
              <a:gd name="T76" fmla="*/ 2147483647 w 4821"/>
              <a:gd name="T77" fmla="*/ 2147483647 h 975"/>
              <a:gd name="T78" fmla="*/ 2147483647 w 4821"/>
              <a:gd name="T79" fmla="*/ 2147483647 h 975"/>
              <a:gd name="T80" fmla="*/ 2147483647 w 4821"/>
              <a:gd name="T81" fmla="*/ 2147483647 h 975"/>
              <a:gd name="T82" fmla="*/ 2147483647 w 4821"/>
              <a:gd name="T83" fmla="*/ 2147483647 h 975"/>
              <a:gd name="T84" fmla="*/ 2147483647 w 4821"/>
              <a:gd name="T85" fmla="*/ 2147483647 h 975"/>
              <a:gd name="T86" fmla="*/ 2147483647 w 4821"/>
              <a:gd name="T87" fmla="*/ 2147483647 h 975"/>
              <a:gd name="T88" fmla="*/ 2147483647 w 4821"/>
              <a:gd name="T89" fmla="*/ 2147483647 h 975"/>
              <a:gd name="T90" fmla="*/ 2147483647 w 4821"/>
              <a:gd name="T91" fmla="*/ 2147483647 h 975"/>
              <a:gd name="T92" fmla="*/ 2147483647 w 4821"/>
              <a:gd name="T93" fmla="*/ 2147483647 h 975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4821"/>
              <a:gd name="T142" fmla="*/ 0 h 975"/>
              <a:gd name="T143" fmla="*/ 4821 w 4821"/>
              <a:gd name="T144" fmla="*/ 975 h 975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4821" h="975">
                <a:moveTo>
                  <a:pt x="0" y="372"/>
                </a:moveTo>
                <a:cubicBezTo>
                  <a:pt x="9" y="406"/>
                  <a:pt x="26" y="523"/>
                  <a:pt x="53" y="576"/>
                </a:cubicBezTo>
                <a:cubicBezTo>
                  <a:pt x="80" y="629"/>
                  <a:pt x="131" y="623"/>
                  <a:pt x="165" y="688"/>
                </a:cubicBezTo>
                <a:cubicBezTo>
                  <a:pt x="199" y="753"/>
                  <a:pt x="225" y="975"/>
                  <a:pt x="257" y="967"/>
                </a:cubicBezTo>
                <a:cubicBezTo>
                  <a:pt x="289" y="959"/>
                  <a:pt x="324" y="686"/>
                  <a:pt x="357" y="640"/>
                </a:cubicBezTo>
                <a:cubicBezTo>
                  <a:pt x="390" y="594"/>
                  <a:pt x="405" y="776"/>
                  <a:pt x="453" y="688"/>
                </a:cubicBezTo>
                <a:cubicBezTo>
                  <a:pt x="501" y="600"/>
                  <a:pt x="581" y="96"/>
                  <a:pt x="645" y="112"/>
                </a:cubicBezTo>
                <a:cubicBezTo>
                  <a:pt x="709" y="128"/>
                  <a:pt x="786" y="763"/>
                  <a:pt x="837" y="784"/>
                </a:cubicBezTo>
                <a:cubicBezTo>
                  <a:pt x="888" y="805"/>
                  <a:pt x="911" y="270"/>
                  <a:pt x="951" y="238"/>
                </a:cubicBezTo>
                <a:cubicBezTo>
                  <a:pt x="991" y="206"/>
                  <a:pt x="1040" y="549"/>
                  <a:pt x="1077" y="592"/>
                </a:cubicBezTo>
                <a:cubicBezTo>
                  <a:pt x="1114" y="635"/>
                  <a:pt x="1138" y="451"/>
                  <a:pt x="1173" y="496"/>
                </a:cubicBezTo>
                <a:cubicBezTo>
                  <a:pt x="1208" y="541"/>
                  <a:pt x="1249" y="868"/>
                  <a:pt x="1289" y="860"/>
                </a:cubicBezTo>
                <a:cubicBezTo>
                  <a:pt x="1329" y="852"/>
                  <a:pt x="1377" y="552"/>
                  <a:pt x="1413" y="448"/>
                </a:cubicBezTo>
                <a:cubicBezTo>
                  <a:pt x="1449" y="344"/>
                  <a:pt x="1469" y="243"/>
                  <a:pt x="1502" y="238"/>
                </a:cubicBezTo>
                <a:cubicBezTo>
                  <a:pt x="1535" y="233"/>
                  <a:pt x="1579" y="404"/>
                  <a:pt x="1609" y="416"/>
                </a:cubicBezTo>
                <a:cubicBezTo>
                  <a:pt x="1639" y="428"/>
                  <a:pt x="1656" y="350"/>
                  <a:pt x="1680" y="309"/>
                </a:cubicBezTo>
                <a:cubicBezTo>
                  <a:pt x="1704" y="268"/>
                  <a:pt x="1726" y="149"/>
                  <a:pt x="1751" y="167"/>
                </a:cubicBezTo>
                <a:cubicBezTo>
                  <a:pt x="1776" y="185"/>
                  <a:pt x="1800" y="348"/>
                  <a:pt x="1831" y="416"/>
                </a:cubicBezTo>
                <a:cubicBezTo>
                  <a:pt x="1862" y="484"/>
                  <a:pt x="1895" y="635"/>
                  <a:pt x="1937" y="576"/>
                </a:cubicBezTo>
                <a:cubicBezTo>
                  <a:pt x="1979" y="517"/>
                  <a:pt x="2046" y="128"/>
                  <a:pt x="2085" y="64"/>
                </a:cubicBezTo>
                <a:cubicBezTo>
                  <a:pt x="2124" y="0"/>
                  <a:pt x="2143" y="186"/>
                  <a:pt x="2169" y="194"/>
                </a:cubicBezTo>
                <a:cubicBezTo>
                  <a:pt x="2195" y="202"/>
                  <a:pt x="2208" y="47"/>
                  <a:pt x="2240" y="114"/>
                </a:cubicBezTo>
                <a:cubicBezTo>
                  <a:pt x="2272" y="181"/>
                  <a:pt x="2332" y="547"/>
                  <a:pt x="2364" y="594"/>
                </a:cubicBezTo>
                <a:cubicBezTo>
                  <a:pt x="2396" y="641"/>
                  <a:pt x="2413" y="411"/>
                  <a:pt x="2435" y="398"/>
                </a:cubicBezTo>
                <a:cubicBezTo>
                  <a:pt x="2457" y="385"/>
                  <a:pt x="2475" y="522"/>
                  <a:pt x="2497" y="514"/>
                </a:cubicBezTo>
                <a:cubicBezTo>
                  <a:pt x="2519" y="506"/>
                  <a:pt x="2538" y="331"/>
                  <a:pt x="2565" y="352"/>
                </a:cubicBezTo>
                <a:cubicBezTo>
                  <a:pt x="2592" y="373"/>
                  <a:pt x="2629" y="617"/>
                  <a:pt x="2661" y="640"/>
                </a:cubicBezTo>
                <a:cubicBezTo>
                  <a:pt x="2693" y="663"/>
                  <a:pt x="2717" y="481"/>
                  <a:pt x="2755" y="487"/>
                </a:cubicBezTo>
                <a:cubicBezTo>
                  <a:pt x="2793" y="493"/>
                  <a:pt x="2849" y="672"/>
                  <a:pt x="2889" y="674"/>
                </a:cubicBezTo>
                <a:cubicBezTo>
                  <a:pt x="2929" y="676"/>
                  <a:pt x="2963" y="510"/>
                  <a:pt x="2997" y="496"/>
                </a:cubicBezTo>
                <a:cubicBezTo>
                  <a:pt x="3031" y="482"/>
                  <a:pt x="3059" y="619"/>
                  <a:pt x="3093" y="592"/>
                </a:cubicBezTo>
                <a:cubicBezTo>
                  <a:pt x="3127" y="565"/>
                  <a:pt x="3147" y="314"/>
                  <a:pt x="3200" y="336"/>
                </a:cubicBezTo>
                <a:cubicBezTo>
                  <a:pt x="3253" y="358"/>
                  <a:pt x="3339" y="739"/>
                  <a:pt x="3413" y="727"/>
                </a:cubicBezTo>
                <a:cubicBezTo>
                  <a:pt x="3487" y="715"/>
                  <a:pt x="3585" y="321"/>
                  <a:pt x="3644" y="265"/>
                </a:cubicBezTo>
                <a:cubicBezTo>
                  <a:pt x="3703" y="209"/>
                  <a:pt x="3733" y="375"/>
                  <a:pt x="3769" y="389"/>
                </a:cubicBezTo>
                <a:cubicBezTo>
                  <a:pt x="3805" y="403"/>
                  <a:pt x="3833" y="333"/>
                  <a:pt x="3861" y="352"/>
                </a:cubicBezTo>
                <a:cubicBezTo>
                  <a:pt x="3889" y="371"/>
                  <a:pt x="3913" y="489"/>
                  <a:pt x="3937" y="505"/>
                </a:cubicBezTo>
                <a:cubicBezTo>
                  <a:pt x="3961" y="521"/>
                  <a:pt x="3986" y="434"/>
                  <a:pt x="4005" y="448"/>
                </a:cubicBezTo>
                <a:cubicBezTo>
                  <a:pt x="4024" y="462"/>
                  <a:pt x="4029" y="612"/>
                  <a:pt x="4053" y="592"/>
                </a:cubicBezTo>
                <a:cubicBezTo>
                  <a:pt x="4077" y="572"/>
                  <a:pt x="4113" y="325"/>
                  <a:pt x="4151" y="327"/>
                </a:cubicBezTo>
                <a:cubicBezTo>
                  <a:pt x="4189" y="329"/>
                  <a:pt x="4244" y="599"/>
                  <a:pt x="4284" y="603"/>
                </a:cubicBezTo>
                <a:cubicBezTo>
                  <a:pt x="4324" y="607"/>
                  <a:pt x="4356" y="378"/>
                  <a:pt x="4389" y="352"/>
                </a:cubicBezTo>
                <a:cubicBezTo>
                  <a:pt x="4422" y="326"/>
                  <a:pt x="4458" y="464"/>
                  <a:pt x="4485" y="448"/>
                </a:cubicBezTo>
                <a:cubicBezTo>
                  <a:pt x="4512" y="432"/>
                  <a:pt x="4527" y="240"/>
                  <a:pt x="4551" y="256"/>
                </a:cubicBezTo>
                <a:cubicBezTo>
                  <a:pt x="4575" y="272"/>
                  <a:pt x="4597" y="529"/>
                  <a:pt x="4629" y="544"/>
                </a:cubicBezTo>
                <a:cubicBezTo>
                  <a:pt x="4661" y="559"/>
                  <a:pt x="4714" y="361"/>
                  <a:pt x="4746" y="345"/>
                </a:cubicBezTo>
                <a:cubicBezTo>
                  <a:pt x="4778" y="329"/>
                  <a:pt x="4806" y="427"/>
                  <a:pt x="4821" y="448"/>
                </a:cubicBezTo>
              </a:path>
            </a:pathLst>
          </a:custGeom>
          <a:noFill/>
          <a:ln w="38100">
            <a:solidFill>
              <a:srgbClr val="36E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9" name="Group 115"/>
          <p:cNvGrpSpPr>
            <a:grpSpLocks noChangeAspect="1"/>
          </p:cNvGrpSpPr>
          <p:nvPr/>
        </p:nvGrpSpPr>
        <p:grpSpPr bwMode="auto">
          <a:xfrm>
            <a:off x="1416050" y="3935413"/>
            <a:ext cx="246063" cy="188912"/>
            <a:chOff x="2736" y="1896"/>
            <a:chExt cx="384" cy="288"/>
          </a:xfrm>
        </p:grpSpPr>
        <p:sp>
          <p:nvSpPr>
            <p:cNvPr id="27669" name="Line 116"/>
            <p:cNvSpPr>
              <a:spLocks noChangeShapeType="1"/>
            </p:cNvSpPr>
            <p:nvPr/>
          </p:nvSpPr>
          <p:spPr bwMode="auto">
            <a:xfrm flipV="1">
              <a:off x="2736" y="2136"/>
              <a:ext cx="144" cy="48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70" name="Line 117"/>
            <p:cNvSpPr>
              <a:spLocks noChangeShapeType="1"/>
            </p:cNvSpPr>
            <p:nvPr/>
          </p:nvSpPr>
          <p:spPr bwMode="auto">
            <a:xfrm flipV="1">
              <a:off x="2976" y="2136"/>
              <a:ext cx="144" cy="48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71" name="Line 118"/>
            <p:cNvSpPr>
              <a:spLocks noChangeShapeType="1"/>
            </p:cNvSpPr>
            <p:nvPr/>
          </p:nvSpPr>
          <p:spPr bwMode="auto">
            <a:xfrm flipV="1">
              <a:off x="2736" y="1896"/>
              <a:ext cx="144" cy="48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72" name="Line 119"/>
            <p:cNvSpPr>
              <a:spLocks noChangeShapeType="1"/>
            </p:cNvSpPr>
            <p:nvPr/>
          </p:nvSpPr>
          <p:spPr bwMode="auto">
            <a:xfrm flipV="1">
              <a:off x="2976" y="1896"/>
              <a:ext cx="144" cy="48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73" name="Rectangle 120"/>
            <p:cNvSpPr>
              <a:spLocks noChangeArrowheads="1"/>
            </p:cNvSpPr>
            <p:nvPr/>
          </p:nvSpPr>
          <p:spPr bwMode="auto">
            <a:xfrm>
              <a:off x="2736" y="1944"/>
              <a:ext cx="240" cy="240"/>
            </a:xfrm>
            <a:prstGeom prst="rect">
              <a:avLst/>
            </a:pr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27674" name="Rectangle 121"/>
            <p:cNvSpPr>
              <a:spLocks noChangeArrowheads="1"/>
            </p:cNvSpPr>
            <p:nvPr/>
          </p:nvSpPr>
          <p:spPr bwMode="auto">
            <a:xfrm>
              <a:off x="2880" y="1896"/>
              <a:ext cx="240" cy="240"/>
            </a:xfrm>
            <a:prstGeom prst="rect">
              <a:avLst/>
            </a:pr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</p:grpSp>
      <p:sp>
        <p:nvSpPr>
          <p:cNvPr id="127" name="Freeform 63"/>
          <p:cNvSpPr>
            <a:spLocks/>
          </p:cNvSpPr>
          <p:nvPr/>
        </p:nvSpPr>
        <p:spPr bwMode="auto">
          <a:xfrm>
            <a:off x="744538" y="4730750"/>
            <a:ext cx="7653337" cy="1711325"/>
          </a:xfrm>
          <a:custGeom>
            <a:avLst/>
            <a:gdLst>
              <a:gd name="T0" fmla="*/ 0 w 4821"/>
              <a:gd name="T1" fmla="*/ 2147483647 h 1078"/>
              <a:gd name="T2" fmla="*/ 2147483647 w 4821"/>
              <a:gd name="T3" fmla="*/ 2147483647 h 1078"/>
              <a:gd name="T4" fmla="*/ 2147483647 w 4821"/>
              <a:gd name="T5" fmla="*/ 2147483647 h 1078"/>
              <a:gd name="T6" fmla="*/ 2147483647 w 4821"/>
              <a:gd name="T7" fmla="*/ 2147483647 h 1078"/>
              <a:gd name="T8" fmla="*/ 2147483647 w 4821"/>
              <a:gd name="T9" fmla="*/ 2147483647 h 1078"/>
              <a:gd name="T10" fmla="*/ 2147483647 w 4821"/>
              <a:gd name="T11" fmla="*/ 2147483647 h 1078"/>
              <a:gd name="T12" fmla="*/ 2147483647 w 4821"/>
              <a:gd name="T13" fmla="*/ 2147483647 h 1078"/>
              <a:gd name="T14" fmla="*/ 2147483647 w 4821"/>
              <a:gd name="T15" fmla="*/ 2147483647 h 1078"/>
              <a:gd name="T16" fmla="*/ 2147483647 w 4821"/>
              <a:gd name="T17" fmla="*/ 2147483647 h 1078"/>
              <a:gd name="T18" fmla="*/ 2147483647 w 4821"/>
              <a:gd name="T19" fmla="*/ 2147483647 h 1078"/>
              <a:gd name="T20" fmla="*/ 2147483647 w 4821"/>
              <a:gd name="T21" fmla="*/ 2147483647 h 1078"/>
              <a:gd name="T22" fmla="*/ 2147483647 w 4821"/>
              <a:gd name="T23" fmla="*/ 2147483647 h 1078"/>
              <a:gd name="T24" fmla="*/ 2147483647 w 4821"/>
              <a:gd name="T25" fmla="*/ 2147483647 h 1078"/>
              <a:gd name="T26" fmla="*/ 2147483647 w 4821"/>
              <a:gd name="T27" fmla="*/ 2147483647 h 1078"/>
              <a:gd name="T28" fmla="*/ 2147483647 w 4821"/>
              <a:gd name="T29" fmla="*/ 2147483647 h 1078"/>
              <a:gd name="T30" fmla="*/ 2147483647 w 4821"/>
              <a:gd name="T31" fmla="*/ 2147483647 h 1078"/>
              <a:gd name="T32" fmla="*/ 2147483647 w 4821"/>
              <a:gd name="T33" fmla="*/ 2147483647 h 1078"/>
              <a:gd name="T34" fmla="*/ 2147483647 w 4821"/>
              <a:gd name="T35" fmla="*/ 2147483647 h 1078"/>
              <a:gd name="T36" fmla="*/ 2147483647 w 4821"/>
              <a:gd name="T37" fmla="*/ 2147483647 h 1078"/>
              <a:gd name="T38" fmla="*/ 2147483647 w 4821"/>
              <a:gd name="T39" fmla="*/ 2147483647 h 1078"/>
              <a:gd name="T40" fmla="*/ 2147483647 w 4821"/>
              <a:gd name="T41" fmla="*/ 2147483647 h 1078"/>
              <a:gd name="T42" fmla="*/ 2147483647 w 4821"/>
              <a:gd name="T43" fmla="*/ 2147483647 h 1078"/>
              <a:gd name="T44" fmla="*/ 2147483647 w 4821"/>
              <a:gd name="T45" fmla="*/ 2147483647 h 1078"/>
              <a:gd name="T46" fmla="*/ 2147483647 w 4821"/>
              <a:gd name="T47" fmla="*/ 2147483647 h 1078"/>
              <a:gd name="T48" fmla="*/ 2147483647 w 4821"/>
              <a:gd name="T49" fmla="*/ 2147483647 h 1078"/>
              <a:gd name="T50" fmla="*/ 2147483647 w 4821"/>
              <a:gd name="T51" fmla="*/ 2147483647 h 1078"/>
              <a:gd name="T52" fmla="*/ 2147483647 w 4821"/>
              <a:gd name="T53" fmla="*/ 2147483647 h 1078"/>
              <a:gd name="T54" fmla="*/ 2147483647 w 4821"/>
              <a:gd name="T55" fmla="*/ 2147483647 h 1078"/>
              <a:gd name="T56" fmla="*/ 2147483647 w 4821"/>
              <a:gd name="T57" fmla="*/ 2147483647 h 1078"/>
              <a:gd name="T58" fmla="*/ 2147483647 w 4821"/>
              <a:gd name="T59" fmla="*/ 2147483647 h 1078"/>
              <a:gd name="T60" fmla="*/ 2147483647 w 4821"/>
              <a:gd name="T61" fmla="*/ 2147483647 h 1078"/>
              <a:gd name="T62" fmla="*/ 2147483647 w 4821"/>
              <a:gd name="T63" fmla="*/ 2147483647 h 1078"/>
              <a:gd name="T64" fmla="*/ 2147483647 w 4821"/>
              <a:gd name="T65" fmla="*/ 2147483647 h 1078"/>
              <a:gd name="T66" fmla="*/ 2147483647 w 4821"/>
              <a:gd name="T67" fmla="*/ 2147483647 h 1078"/>
              <a:gd name="T68" fmla="*/ 2147483647 w 4821"/>
              <a:gd name="T69" fmla="*/ 2147483647 h 1078"/>
              <a:gd name="T70" fmla="*/ 2147483647 w 4821"/>
              <a:gd name="T71" fmla="*/ 2147483647 h 1078"/>
              <a:gd name="T72" fmla="*/ 2147483647 w 4821"/>
              <a:gd name="T73" fmla="*/ 2147483647 h 1078"/>
              <a:gd name="T74" fmla="*/ 2147483647 w 4821"/>
              <a:gd name="T75" fmla="*/ 2147483647 h 1078"/>
              <a:gd name="T76" fmla="*/ 2147483647 w 4821"/>
              <a:gd name="T77" fmla="*/ 2147483647 h 1078"/>
              <a:gd name="T78" fmla="*/ 2147483647 w 4821"/>
              <a:gd name="T79" fmla="*/ 2147483647 h 1078"/>
              <a:gd name="T80" fmla="*/ 2147483647 w 4821"/>
              <a:gd name="T81" fmla="*/ 2147483647 h 1078"/>
              <a:gd name="T82" fmla="*/ 2147483647 w 4821"/>
              <a:gd name="T83" fmla="*/ 2147483647 h 1078"/>
              <a:gd name="T84" fmla="*/ 2147483647 w 4821"/>
              <a:gd name="T85" fmla="*/ 2147483647 h 1078"/>
              <a:gd name="T86" fmla="*/ 2147483647 w 4821"/>
              <a:gd name="T87" fmla="*/ 2147483647 h 1078"/>
              <a:gd name="T88" fmla="*/ 2147483647 w 4821"/>
              <a:gd name="T89" fmla="*/ 2147483647 h 1078"/>
              <a:gd name="T90" fmla="*/ 2147483647 w 4821"/>
              <a:gd name="T91" fmla="*/ 2147483647 h 1078"/>
              <a:gd name="T92" fmla="*/ 2147483647 w 4821"/>
              <a:gd name="T93" fmla="*/ 2147483647 h 1078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4821"/>
              <a:gd name="T142" fmla="*/ 0 h 1078"/>
              <a:gd name="T143" fmla="*/ 4821 w 4821"/>
              <a:gd name="T144" fmla="*/ 1078 h 1078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4821" h="1078">
                <a:moveTo>
                  <a:pt x="0" y="542"/>
                </a:moveTo>
                <a:cubicBezTo>
                  <a:pt x="9" y="576"/>
                  <a:pt x="26" y="739"/>
                  <a:pt x="53" y="746"/>
                </a:cubicBezTo>
                <a:cubicBezTo>
                  <a:pt x="80" y="753"/>
                  <a:pt x="136" y="534"/>
                  <a:pt x="165" y="584"/>
                </a:cubicBezTo>
                <a:cubicBezTo>
                  <a:pt x="194" y="634"/>
                  <a:pt x="200" y="1025"/>
                  <a:pt x="228" y="1046"/>
                </a:cubicBezTo>
                <a:cubicBezTo>
                  <a:pt x="256" y="1067"/>
                  <a:pt x="296" y="740"/>
                  <a:pt x="334" y="709"/>
                </a:cubicBezTo>
                <a:cubicBezTo>
                  <a:pt x="372" y="678"/>
                  <a:pt x="404" y="888"/>
                  <a:pt x="453" y="858"/>
                </a:cubicBezTo>
                <a:cubicBezTo>
                  <a:pt x="502" y="828"/>
                  <a:pt x="565" y="512"/>
                  <a:pt x="628" y="531"/>
                </a:cubicBezTo>
                <a:cubicBezTo>
                  <a:pt x="691" y="550"/>
                  <a:pt x="782" y="937"/>
                  <a:pt x="832" y="975"/>
                </a:cubicBezTo>
                <a:cubicBezTo>
                  <a:pt x="882" y="1013"/>
                  <a:pt x="897" y="774"/>
                  <a:pt x="930" y="762"/>
                </a:cubicBezTo>
                <a:cubicBezTo>
                  <a:pt x="963" y="750"/>
                  <a:pt x="991" y="892"/>
                  <a:pt x="1028" y="904"/>
                </a:cubicBezTo>
                <a:cubicBezTo>
                  <a:pt x="1065" y="916"/>
                  <a:pt x="1108" y="812"/>
                  <a:pt x="1152" y="833"/>
                </a:cubicBezTo>
                <a:cubicBezTo>
                  <a:pt x="1196" y="854"/>
                  <a:pt x="1245" y="1030"/>
                  <a:pt x="1289" y="1030"/>
                </a:cubicBezTo>
                <a:cubicBezTo>
                  <a:pt x="1333" y="1030"/>
                  <a:pt x="1386" y="839"/>
                  <a:pt x="1419" y="833"/>
                </a:cubicBezTo>
                <a:cubicBezTo>
                  <a:pt x="1452" y="827"/>
                  <a:pt x="1463" y="999"/>
                  <a:pt x="1490" y="993"/>
                </a:cubicBezTo>
                <a:cubicBezTo>
                  <a:pt x="1517" y="987"/>
                  <a:pt x="1549" y="813"/>
                  <a:pt x="1579" y="798"/>
                </a:cubicBezTo>
                <a:cubicBezTo>
                  <a:pt x="1609" y="783"/>
                  <a:pt x="1636" y="987"/>
                  <a:pt x="1668" y="904"/>
                </a:cubicBezTo>
                <a:cubicBezTo>
                  <a:pt x="1700" y="821"/>
                  <a:pt x="1740" y="353"/>
                  <a:pt x="1774" y="300"/>
                </a:cubicBezTo>
                <a:cubicBezTo>
                  <a:pt x="1808" y="247"/>
                  <a:pt x="1844" y="522"/>
                  <a:pt x="1872" y="584"/>
                </a:cubicBezTo>
                <a:cubicBezTo>
                  <a:pt x="1900" y="646"/>
                  <a:pt x="1910" y="762"/>
                  <a:pt x="1943" y="673"/>
                </a:cubicBezTo>
                <a:cubicBezTo>
                  <a:pt x="1976" y="584"/>
                  <a:pt x="2030" y="102"/>
                  <a:pt x="2068" y="51"/>
                </a:cubicBezTo>
                <a:cubicBezTo>
                  <a:pt x="2106" y="0"/>
                  <a:pt x="2141" y="272"/>
                  <a:pt x="2169" y="364"/>
                </a:cubicBezTo>
                <a:cubicBezTo>
                  <a:pt x="2197" y="456"/>
                  <a:pt x="2207" y="599"/>
                  <a:pt x="2236" y="602"/>
                </a:cubicBezTo>
                <a:cubicBezTo>
                  <a:pt x="2265" y="605"/>
                  <a:pt x="2310" y="386"/>
                  <a:pt x="2343" y="380"/>
                </a:cubicBezTo>
                <a:cubicBezTo>
                  <a:pt x="2376" y="374"/>
                  <a:pt x="2409" y="518"/>
                  <a:pt x="2435" y="568"/>
                </a:cubicBezTo>
                <a:cubicBezTo>
                  <a:pt x="2461" y="618"/>
                  <a:pt x="2474" y="606"/>
                  <a:pt x="2497" y="684"/>
                </a:cubicBezTo>
                <a:cubicBezTo>
                  <a:pt x="2520" y="762"/>
                  <a:pt x="2547" y="1017"/>
                  <a:pt x="2574" y="1038"/>
                </a:cubicBezTo>
                <a:cubicBezTo>
                  <a:pt x="2601" y="1059"/>
                  <a:pt x="2628" y="912"/>
                  <a:pt x="2661" y="810"/>
                </a:cubicBezTo>
                <a:cubicBezTo>
                  <a:pt x="2694" y="708"/>
                  <a:pt x="2728" y="435"/>
                  <a:pt x="2770" y="424"/>
                </a:cubicBezTo>
                <a:cubicBezTo>
                  <a:pt x="2812" y="413"/>
                  <a:pt x="2874" y="704"/>
                  <a:pt x="2912" y="744"/>
                </a:cubicBezTo>
                <a:cubicBezTo>
                  <a:pt x="2950" y="784"/>
                  <a:pt x="2967" y="663"/>
                  <a:pt x="2997" y="666"/>
                </a:cubicBezTo>
                <a:cubicBezTo>
                  <a:pt x="3027" y="669"/>
                  <a:pt x="3050" y="798"/>
                  <a:pt x="3093" y="762"/>
                </a:cubicBezTo>
                <a:cubicBezTo>
                  <a:pt x="3136" y="726"/>
                  <a:pt x="3202" y="443"/>
                  <a:pt x="3253" y="450"/>
                </a:cubicBezTo>
                <a:cubicBezTo>
                  <a:pt x="3304" y="457"/>
                  <a:pt x="3354" y="702"/>
                  <a:pt x="3401" y="806"/>
                </a:cubicBezTo>
                <a:cubicBezTo>
                  <a:pt x="3448" y="910"/>
                  <a:pt x="3496" y="1078"/>
                  <a:pt x="3538" y="1076"/>
                </a:cubicBezTo>
                <a:cubicBezTo>
                  <a:pt x="3580" y="1074"/>
                  <a:pt x="3606" y="806"/>
                  <a:pt x="3653" y="791"/>
                </a:cubicBezTo>
                <a:cubicBezTo>
                  <a:pt x="3700" y="776"/>
                  <a:pt x="3782" y="983"/>
                  <a:pt x="3822" y="987"/>
                </a:cubicBezTo>
                <a:cubicBezTo>
                  <a:pt x="3862" y="991"/>
                  <a:pt x="3865" y="903"/>
                  <a:pt x="3893" y="818"/>
                </a:cubicBezTo>
                <a:cubicBezTo>
                  <a:pt x="3921" y="733"/>
                  <a:pt x="3953" y="464"/>
                  <a:pt x="3988" y="478"/>
                </a:cubicBezTo>
                <a:cubicBezTo>
                  <a:pt x="4023" y="492"/>
                  <a:pt x="4069" y="864"/>
                  <a:pt x="4103" y="904"/>
                </a:cubicBezTo>
                <a:cubicBezTo>
                  <a:pt x="4137" y="944"/>
                  <a:pt x="4162" y="740"/>
                  <a:pt x="4192" y="718"/>
                </a:cubicBezTo>
                <a:cubicBezTo>
                  <a:pt x="4222" y="696"/>
                  <a:pt x="4251" y="823"/>
                  <a:pt x="4284" y="773"/>
                </a:cubicBezTo>
                <a:cubicBezTo>
                  <a:pt x="4317" y="723"/>
                  <a:pt x="4355" y="441"/>
                  <a:pt x="4388" y="415"/>
                </a:cubicBezTo>
                <a:cubicBezTo>
                  <a:pt x="4421" y="389"/>
                  <a:pt x="4454" y="526"/>
                  <a:pt x="4485" y="618"/>
                </a:cubicBezTo>
                <a:cubicBezTo>
                  <a:pt x="4516" y="710"/>
                  <a:pt x="4544" y="951"/>
                  <a:pt x="4574" y="966"/>
                </a:cubicBezTo>
                <a:cubicBezTo>
                  <a:pt x="4604" y="981"/>
                  <a:pt x="4634" y="784"/>
                  <a:pt x="4663" y="709"/>
                </a:cubicBezTo>
                <a:cubicBezTo>
                  <a:pt x="4692" y="634"/>
                  <a:pt x="4720" y="530"/>
                  <a:pt x="4746" y="515"/>
                </a:cubicBezTo>
                <a:cubicBezTo>
                  <a:pt x="4772" y="500"/>
                  <a:pt x="4806" y="597"/>
                  <a:pt x="4821" y="618"/>
                </a:cubicBezTo>
              </a:path>
            </a:pathLst>
          </a:custGeom>
          <a:noFill/>
          <a:ln w="38100">
            <a:solidFill>
              <a:srgbClr val="EF100D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" name="Group 108"/>
          <p:cNvGrpSpPr>
            <a:grpSpLocks noChangeAspect="1"/>
          </p:cNvGrpSpPr>
          <p:nvPr/>
        </p:nvGrpSpPr>
        <p:grpSpPr bwMode="auto">
          <a:xfrm>
            <a:off x="2362200" y="3441700"/>
            <a:ext cx="246063" cy="188913"/>
            <a:chOff x="2736" y="1896"/>
            <a:chExt cx="384" cy="288"/>
          </a:xfrm>
        </p:grpSpPr>
        <p:sp>
          <p:nvSpPr>
            <p:cNvPr id="27663" name="Line 109"/>
            <p:cNvSpPr>
              <a:spLocks noChangeShapeType="1"/>
            </p:cNvSpPr>
            <p:nvPr/>
          </p:nvSpPr>
          <p:spPr bwMode="auto">
            <a:xfrm flipV="1">
              <a:off x="2736" y="2136"/>
              <a:ext cx="144" cy="48"/>
            </a:xfrm>
            <a:prstGeom prst="line">
              <a:avLst/>
            </a:prstGeom>
            <a:noFill/>
            <a:ln w="22225">
              <a:solidFill>
                <a:srgbClr val="00CC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64" name="Line 110"/>
            <p:cNvSpPr>
              <a:spLocks noChangeShapeType="1"/>
            </p:cNvSpPr>
            <p:nvPr/>
          </p:nvSpPr>
          <p:spPr bwMode="auto">
            <a:xfrm flipV="1">
              <a:off x="2976" y="2136"/>
              <a:ext cx="144" cy="48"/>
            </a:xfrm>
            <a:prstGeom prst="line">
              <a:avLst/>
            </a:prstGeom>
            <a:noFill/>
            <a:ln w="22225">
              <a:solidFill>
                <a:srgbClr val="00CC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65" name="Line 111"/>
            <p:cNvSpPr>
              <a:spLocks noChangeShapeType="1"/>
            </p:cNvSpPr>
            <p:nvPr/>
          </p:nvSpPr>
          <p:spPr bwMode="auto">
            <a:xfrm flipV="1">
              <a:off x="2736" y="1896"/>
              <a:ext cx="144" cy="48"/>
            </a:xfrm>
            <a:prstGeom prst="line">
              <a:avLst/>
            </a:prstGeom>
            <a:noFill/>
            <a:ln w="22225">
              <a:solidFill>
                <a:srgbClr val="00CC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66" name="Line 112"/>
            <p:cNvSpPr>
              <a:spLocks noChangeShapeType="1"/>
            </p:cNvSpPr>
            <p:nvPr/>
          </p:nvSpPr>
          <p:spPr bwMode="auto">
            <a:xfrm flipV="1">
              <a:off x="2976" y="1896"/>
              <a:ext cx="144" cy="48"/>
            </a:xfrm>
            <a:prstGeom prst="line">
              <a:avLst/>
            </a:prstGeom>
            <a:noFill/>
            <a:ln w="22225">
              <a:solidFill>
                <a:srgbClr val="00CC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67" name="Rectangle 113"/>
            <p:cNvSpPr>
              <a:spLocks noChangeArrowheads="1"/>
            </p:cNvSpPr>
            <p:nvPr/>
          </p:nvSpPr>
          <p:spPr bwMode="auto">
            <a:xfrm>
              <a:off x="2736" y="1944"/>
              <a:ext cx="240" cy="240"/>
            </a:xfrm>
            <a:prstGeom prst="rect">
              <a:avLst/>
            </a:prstGeom>
            <a:noFill/>
            <a:ln w="22225">
              <a:solidFill>
                <a:srgbClr val="00CCF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sp>
          <p:nvSpPr>
            <p:cNvPr id="27668" name="Rectangle 114"/>
            <p:cNvSpPr>
              <a:spLocks noChangeArrowheads="1"/>
            </p:cNvSpPr>
            <p:nvPr/>
          </p:nvSpPr>
          <p:spPr bwMode="auto">
            <a:xfrm>
              <a:off x="2880" y="1896"/>
              <a:ext cx="240" cy="240"/>
            </a:xfrm>
            <a:prstGeom prst="rect">
              <a:avLst/>
            </a:prstGeom>
            <a:noFill/>
            <a:ln w="22225">
              <a:solidFill>
                <a:srgbClr val="00CCF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</p:grpSp>
      <p:sp>
        <p:nvSpPr>
          <p:cNvPr id="135" name="Freeform 72"/>
          <p:cNvSpPr>
            <a:spLocks/>
          </p:cNvSpPr>
          <p:nvPr/>
        </p:nvSpPr>
        <p:spPr bwMode="auto">
          <a:xfrm>
            <a:off x="744538" y="4730750"/>
            <a:ext cx="7534275" cy="1831975"/>
          </a:xfrm>
          <a:custGeom>
            <a:avLst/>
            <a:gdLst>
              <a:gd name="T0" fmla="*/ 0 w 4746"/>
              <a:gd name="T1" fmla="*/ 2147483647 h 1154"/>
              <a:gd name="T2" fmla="*/ 2147483647 w 4746"/>
              <a:gd name="T3" fmla="*/ 2147483647 h 1154"/>
              <a:gd name="T4" fmla="*/ 2147483647 w 4746"/>
              <a:gd name="T5" fmla="*/ 2147483647 h 1154"/>
              <a:gd name="T6" fmla="*/ 2147483647 w 4746"/>
              <a:gd name="T7" fmla="*/ 2147483647 h 1154"/>
              <a:gd name="T8" fmla="*/ 2147483647 w 4746"/>
              <a:gd name="T9" fmla="*/ 2147483647 h 1154"/>
              <a:gd name="T10" fmla="*/ 2147483647 w 4746"/>
              <a:gd name="T11" fmla="*/ 2147483647 h 1154"/>
              <a:gd name="T12" fmla="*/ 2147483647 w 4746"/>
              <a:gd name="T13" fmla="*/ 2147483647 h 1154"/>
              <a:gd name="T14" fmla="*/ 2147483647 w 4746"/>
              <a:gd name="T15" fmla="*/ 2147483647 h 1154"/>
              <a:gd name="T16" fmla="*/ 2147483647 w 4746"/>
              <a:gd name="T17" fmla="*/ 2147483647 h 1154"/>
              <a:gd name="T18" fmla="*/ 2147483647 w 4746"/>
              <a:gd name="T19" fmla="*/ 2147483647 h 1154"/>
              <a:gd name="T20" fmla="*/ 2147483647 w 4746"/>
              <a:gd name="T21" fmla="*/ 2147483647 h 1154"/>
              <a:gd name="T22" fmla="*/ 2147483647 w 4746"/>
              <a:gd name="T23" fmla="*/ 2147483647 h 1154"/>
              <a:gd name="T24" fmla="*/ 2147483647 w 4746"/>
              <a:gd name="T25" fmla="*/ 2147483647 h 1154"/>
              <a:gd name="T26" fmla="*/ 2147483647 w 4746"/>
              <a:gd name="T27" fmla="*/ 2147483647 h 1154"/>
              <a:gd name="T28" fmla="*/ 2147483647 w 4746"/>
              <a:gd name="T29" fmla="*/ 2147483647 h 1154"/>
              <a:gd name="T30" fmla="*/ 2147483647 w 4746"/>
              <a:gd name="T31" fmla="*/ 2147483647 h 1154"/>
              <a:gd name="T32" fmla="*/ 2147483647 w 4746"/>
              <a:gd name="T33" fmla="*/ 2147483647 h 1154"/>
              <a:gd name="T34" fmla="*/ 2147483647 w 4746"/>
              <a:gd name="T35" fmla="*/ 2147483647 h 1154"/>
              <a:gd name="T36" fmla="*/ 2147483647 w 4746"/>
              <a:gd name="T37" fmla="*/ 2147483647 h 1154"/>
              <a:gd name="T38" fmla="*/ 2147483647 w 4746"/>
              <a:gd name="T39" fmla="*/ 2147483647 h 1154"/>
              <a:gd name="T40" fmla="*/ 2147483647 w 4746"/>
              <a:gd name="T41" fmla="*/ 2147483647 h 1154"/>
              <a:gd name="T42" fmla="*/ 2147483647 w 4746"/>
              <a:gd name="T43" fmla="*/ 2147483647 h 1154"/>
              <a:gd name="T44" fmla="*/ 2147483647 w 4746"/>
              <a:gd name="T45" fmla="*/ 2147483647 h 1154"/>
              <a:gd name="T46" fmla="*/ 2147483647 w 4746"/>
              <a:gd name="T47" fmla="*/ 2147483647 h 1154"/>
              <a:gd name="T48" fmla="*/ 2147483647 w 4746"/>
              <a:gd name="T49" fmla="*/ 2147483647 h 1154"/>
              <a:gd name="T50" fmla="*/ 2147483647 w 4746"/>
              <a:gd name="T51" fmla="*/ 2147483647 h 1154"/>
              <a:gd name="T52" fmla="*/ 2147483647 w 4746"/>
              <a:gd name="T53" fmla="*/ 2147483647 h 1154"/>
              <a:gd name="T54" fmla="*/ 2147483647 w 4746"/>
              <a:gd name="T55" fmla="*/ 2147483647 h 1154"/>
              <a:gd name="T56" fmla="*/ 2147483647 w 4746"/>
              <a:gd name="T57" fmla="*/ 2147483647 h 1154"/>
              <a:gd name="T58" fmla="*/ 2147483647 w 4746"/>
              <a:gd name="T59" fmla="*/ 2147483647 h 1154"/>
              <a:gd name="T60" fmla="*/ 2147483647 w 4746"/>
              <a:gd name="T61" fmla="*/ 2147483647 h 1154"/>
              <a:gd name="T62" fmla="*/ 2147483647 w 4746"/>
              <a:gd name="T63" fmla="*/ 2147483647 h 1154"/>
              <a:gd name="T64" fmla="*/ 2147483647 w 4746"/>
              <a:gd name="T65" fmla="*/ 2147483647 h 1154"/>
              <a:gd name="T66" fmla="*/ 2147483647 w 4746"/>
              <a:gd name="T67" fmla="*/ 2147483647 h 1154"/>
              <a:gd name="T68" fmla="*/ 2147483647 w 4746"/>
              <a:gd name="T69" fmla="*/ 2147483647 h 1154"/>
              <a:gd name="T70" fmla="*/ 2147483647 w 4746"/>
              <a:gd name="T71" fmla="*/ 2147483647 h 1154"/>
              <a:gd name="T72" fmla="*/ 2147483647 w 4746"/>
              <a:gd name="T73" fmla="*/ 2147483647 h 1154"/>
              <a:gd name="T74" fmla="*/ 2147483647 w 4746"/>
              <a:gd name="T75" fmla="*/ 2147483647 h 1154"/>
              <a:gd name="T76" fmla="*/ 2147483647 w 4746"/>
              <a:gd name="T77" fmla="*/ 2147483647 h 1154"/>
              <a:gd name="T78" fmla="*/ 2147483647 w 4746"/>
              <a:gd name="T79" fmla="*/ 2147483647 h 1154"/>
              <a:gd name="T80" fmla="*/ 2147483647 w 4746"/>
              <a:gd name="T81" fmla="*/ 2147483647 h 1154"/>
              <a:gd name="T82" fmla="*/ 2147483647 w 4746"/>
              <a:gd name="T83" fmla="*/ 2147483647 h 1154"/>
              <a:gd name="T84" fmla="*/ 2147483647 w 4746"/>
              <a:gd name="T85" fmla="*/ 2147483647 h 115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4746"/>
              <a:gd name="T130" fmla="*/ 0 h 1154"/>
              <a:gd name="T131" fmla="*/ 4746 w 4746"/>
              <a:gd name="T132" fmla="*/ 1154 h 1154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4746" h="1154">
                <a:moveTo>
                  <a:pt x="0" y="575"/>
                </a:moveTo>
                <a:cubicBezTo>
                  <a:pt x="15" y="636"/>
                  <a:pt x="62" y="889"/>
                  <a:pt x="89" y="941"/>
                </a:cubicBezTo>
                <a:cubicBezTo>
                  <a:pt x="116" y="993"/>
                  <a:pt x="135" y="881"/>
                  <a:pt x="160" y="888"/>
                </a:cubicBezTo>
                <a:cubicBezTo>
                  <a:pt x="185" y="895"/>
                  <a:pt x="206" y="1072"/>
                  <a:pt x="240" y="986"/>
                </a:cubicBezTo>
                <a:cubicBezTo>
                  <a:pt x="274" y="900"/>
                  <a:pt x="321" y="435"/>
                  <a:pt x="364" y="373"/>
                </a:cubicBezTo>
                <a:cubicBezTo>
                  <a:pt x="407" y="311"/>
                  <a:pt x="453" y="610"/>
                  <a:pt x="497" y="613"/>
                </a:cubicBezTo>
                <a:cubicBezTo>
                  <a:pt x="541" y="616"/>
                  <a:pt x="584" y="343"/>
                  <a:pt x="631" y="390"/>
                </a:cubicBezTo>
                <a:cubicBezTo>
                  <a:pt x="678" y="437"/>
                  <a:pt x="733" y="855"/>
                  <a:pt x="782" y="897"/>
                </a:cubicBezTo>
                <a:cubicBezTo>
                  <a:pt x="831" y="939"/>
                  <a:pt x="877" y="626"/>
                  <a:pt x="924" y="639"/>
                </a:cubicBezTo>
                <a:cubicBezTo>
                  <a:pt x="971" y="652"/>
                  <a:pt x="1026" y="964"/>
                  <a:pt x="1066" y="977"/>
                </a:cubicBezTo>
                <a:cubicBezTo>
                  <a:pt x="1106" y="990"/>
                  <a:pt x="1130" y="814"/>
                  <a:pt x="1164" y="719"/>
                </a:cubicBezTo>
                <a:cubicBezTo>
                  <a:pt x="1198" y="624"/>
                  <a:pt x="1229" y="384"/>
                  <a:pt x="1271" y="408"/>
                </a:cubicBezTo>
                <a:cubicBezTo>
                  <a:pt x="1313" y="432"/>
                  <a:pt x="1383" y="771"/>
                  <a:pt x="1419" y="866"/>
                </a:cubicBezTo>
                <a:cubicBezTo>
                  <a:pt x="1455" y="961"/>
                  <a:pt x="1457" y="1013"/>
                  <a:pt x="1484" y="977"/>
                </a:cubicBezTo>
                <a:cubicBezTo>
                  <a:pt x="1511" y="941"/>
                  <a:pt x="1549" y="802"/>
                  <a:pt x="1582" y="648"/>
                </a:cubicBezTo>
                <a:cubicBezTo>
                  <a:pt x="1615" y="494"/>
                  <a:pt x="1642" y="106"/>
                  <a:pt x="1680" y="53"/>
                </a:cubicBezTo>
                <a:cubicBezTo>
                  <a:pt x="1718" y="0"/>
                  <a:pt x="1775" y="251"/>
                  <a:pt x="1813" y="328"/>
                </a:cubicBezTo>
                <a:cubicBezTo>
                  <a:pt x="1851" y="405"/>
                  <a:pt x="1878" y="508"/>
                  <a:pt x="1911" y="515"/>
                </a:cubicBezTo>
                <a:cubicBezTo>
                  <a:pt x="1944" y="522"/>
                  <a:pt x="1967" y="323"/>
                  <a:pt x="2009" y="373"/>
                </a:cubicBezTo>
                <a:cubicBezTo>
                  <a:pt x="2051" y="423"/>
                  <a:pt x="2123" y="768"/>
                  <a:pt x="2160" y="817"/>
                </a:cubicBezTo>
                <a:cubicBezTo>
                  <a:pt x="2197" y="866"/>
                  <a:pt x="2206" y="722"/>
                  <a:pt x="2231" y="666"/>
                </a:cubicBezTo>
                <a:cubicBezTo>
                  <a:pt x="2256" y="610"/>
                  <a:pt x="2277" y="490"/>
                  <a:pt x="2311" y="479"/>
                </a:cubicBezTo>
                <a:cubicBezTo>
                  <a:pt x="2345" y="468"/>
                  <a:pt x="2399" y="638"/>
                  <a:pt x="2435" y="601"/>
                </a:cubicBezTo>
                <a:cubicBezTo>
                  <a:pt x="2471" y="564"/>
                  <a:pt x="2487" y="184"/>
                  <a:pt x="2524" y="257"/>
                </a:cubicBezTo>
                <a:cubicBezTo>
                  <a:pt x="2561" y="330"/>
                  <a:pt x="2613" y="1039"/>
                  <a:pt x="2657" y="1039"/>
                </a:cubicBezTo>
                <a:cubicBezTo>
                  <a:pt x="2701" y="1039"/>
                  <a:pt x="2749" y="301"/>
                  <a:pt x="2791" y="257"/>
                </a:cubicBezTo>
                <a:cubicBezTo>
                  <a:pt x="2833" y="213"/>
                  <a:pt x="2878" y="740"/>
                  <a:pt x="2912" y="777"/>
                </a:cubicBezTo>
                <a:cubicBezTo>
                  <a:pt x="2946" y="814"/>
                  <a:pt x="2965" y="476"/>
                  <a:pt x="2995" y="479"/>
                </a:cubicBezTo>
                <a:cubicBezTo>
                  <a:pt x="3025" y="482"/>
                  <a:pt x="3053" y="690"/>
                  <a:pt x="3093" y="795"/>
                </a:cubicBezTo>
                <a:cubicBezTo>
                  <a:pt x="3133" y="900"/>
                  <a:pt x="3183" y="1154"/>
                  <a:pt x="3235" y="1110"/>
                </a:cubicBezTo>
                <a:cubicBezTo>
                  <a:pt x="3287" y="1066"/>
                  <a:pt x="3354" y="533"/>
                  <a:pt x="3404" y="533"/>
                </a:cubicBezTo>
                <a:cubicBezTo>
                  <a:pt x="3454" y="533"/>
                  <a:pt x="3492" y="1085"/>
                  <a:pt x="3538" y="1109"/>
                </a:cubicBezTo>
                <a:cubicBezTo>
                  <a:pt x="3584" y="1133"/>
                  <a:pt x="3631" y="718"/>
                  <a:pt x="3680" y="675"/>
                </a:cubicBezTo>
                <a:cubicBezTo>
                  <a:pt x="3729" y="632"/>
                  <a:pt x="3787" y="920"/>
                  <a:pt x="3831" y="853"/>
                </a:cubicBezTo>
                <a:cubicBezTo>
                  <a:pt x="3875" y="786"/>
                  <a:pt x="3914" y="302"/>
                  <a:pt x="3946" y="275"/>
                </a:cubicBezTo>
                <a:cubicBezTo>
                  <a:pt x="3978" y="248"/>
                  <a:pt x="3993" y="681"/>
                  <a:pt x="4026" y="693"/>
                </a:cubicBezTo>
                <a:cubicBezTo>
                  <a:pt x="4059" y="705"/>
                  <a:pt x="4096" y="339"/>
                  <a:pt x="4142" y="346"/>
                </a:cubicBezTo>
                <a:cubicBezTo>
                  <a:pt x="4188" y="353"/>
                  <a:pt x="4262" y="611"/>
                  <a:pt x="4302" y="737"/>
                </a:cubicBezTo>
                <a:cubicBezTo>
                  <a:pt x="4342" y="863"/>
                  <a:pt x="4351" y="1115"/>
                  <a:pt x="4382" y="1101"/>
                </a:cubicBezTo>
                <a:cubicBezTo>
                  <a:pt x="4413" y="1087"/>
                  <a:pt x="4445" y="666"/>
                  <a:pt x="4485" y="651"/>
                </a:cubicBezTo>
                <a:cubicBezTo>
                  <a:pt x="4525" y="636"/>
                  <a:pt x="4586" y="996"/>
                  <a:pt x="4622" y="1013"/>
                </a:cubicBezTo>
                <a:cubicBezTo>
                  <a:pt x="4658" y="1030"/>
                  <a:pt x="4681" y="833"/>
                  <a:pt x="4702" y="755"/>
                </a:cubicBezTo>
                <a:cubicBezTo>
                  <a:pt x="4723" y="677"/>
                  <a:pt x="4739" y="582"/>
                  <a:pt x="4746" y="548"/>
                </a:cubicBezTo>
              </a:path>
            </a:pathLst>
          </a:custGeom>
          <a:noFill/>
          <a:ln w="38100">
            <a:solidFill>
              <a:srgbClr val="00FF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6" name="Picture 136" descr="44_la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37200" y="1824038"/>
            <a:ext cx="3640138" cy="330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61" name="Rectangle 73"/>
          <p:cNvSpPr>
            <a:spLocks noChangeArrowheads="1"/>
          </p:cNvSpPr>
          <p:nvPr/>
        </p:nvSpPr>
        <p:spPr bwMode="auto">
          <a:xfrm>
            <a:off x="152400" y="1143000"/>
            <a:ext cx="3733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4763" algn="ctr">
              <a:spcBef>
                <a:spcPct val="20000"/>
              </a:spcBef>
              <a:buClr>
                <a:schemeClr val="bg2"/>
              </a:buClr>
              <a:buFont typeface="Times" charset="0"/>
              <a:buNone/>
            </a:pPr>
            <a:r>
              <a:rPr lang="en-US" sz="2800" dirty="0">
                <a:solidFill>
                  <a:srgbClr val="FF7B2C"/>
                </a:solidFill>
                <a:latin typeface="Calibri" charset="0"/>
              </a:rPr>
              <a:t>How do we detect organized patterns of intrinsic activity?</a:t>
            </a:r>
          </a:p>
        </p:txBody>
      </p:sp>
      <p:sp>
        <p:nvSpPr>
          <p:cNvPr id="27662" name="Text Box 5"/>
          <p:cNvSpPr txBox="1">
            <a:spLocks noChangeArrowheads="1"/>
          </p:cNvSpPr>
          <p:nvPr/>
        </p:nvSpPr>
        <p:spPr bwMode="auto">
          <a:xfrm>
            <a:off x="3983038" y="1314271"/>
            <a:ext cx="516096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600" dirty="0">
                <a:solidFill>
                  <a:srgbClr val="D69CFF"/>
                </a:solidFill>
                <a:latin typeface="Calibri" charset="0"/>
              </a:rPr>
              <a:t> Resting State Functional Connectivity</a:t>
            </a:r>
          </a:p>
        </p:txBody>
      </p:sp>
      <p:sp>
        <p:nvSpPr>
          <p:cNvPr id="6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762000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Computational Methodology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pic>
        <p:nvPicPr>
          <p:cNvPr id="12" name="Sound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xmlns:p14="http://schemas.microsoft.com/office/powerpoint/2010/main" advTm="2657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80" grpId="0" animBg="1"/>
      <p:bldP spid="82" grpId="0"/>
      <p:bldP spid="119" grpId="0" animBg="1"/>
      <p:bldP spid="127" grpId="0" animBg="1"/>
      <p:bldP spid="127" grpId="1" animBg="1"/>
      <p:bldP spid="13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056092B2-AD85-E047-BCE6-3F8ECFB84182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16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7654" name="Text Box 5"/>
          <p:cNvSpPr txBox="1">
            <a:spLocks noChangeArrowheads="1"/>
          </p:cNvSpPr>
          <p:nvPr/>
        </p:nvSpPr>
        <p:spPr bwMode="auto">
          <a:xfrm>
            <a:off x="2036035" y="6110287"/>
            <a:ext cx="4537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zh-CN" dirty="0"/>
              <a:t>Zhang and </a:t>
            </a:r>
            <a:r>
              <a:rPr lang="en-US" altLang="zh-CN" dirty="0" err="1" smtClean="0"/>
              <a:t>Raichle</a:t>
            </a:r>
            <a:r>
              <a:rPr lang="en-US" altLang="zh-CN" dirty="0" smtClean="0"/>
              <a:t>, </a:t>
            </a:r>
            <a:r>
              <a:rPr lang="en-US" altLang="zh-CN" dirty="0"/>
              <a:t>2010. Nat Rev </a:t>
            </a:r>
            <a:r>
              <a:rPr lang="en-US" altLang="zh-CN" dirty="0" err="1"/>
              <a:t>Neurol</a:t>
            </a:r>
            <a:endParaRPr lang="en-US" altLang="zh-CN" dirty="0"/>
          </a:p>
        </p:txBody>
      </p:sp>
      <p:pic>
        <p:nvPicPr>
          <p:cNvPr id="27655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05909" y="1828800"/>
            <a:ext cx="4323491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Computational Methodology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684213" y="990600"/>
            <a:ext cx="7991475" cy="702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kumimoji="1" lang="zh-CN" altLang="en-US" sz="2800" b="1" dirty="0" smtClean="0">
                <a:solidFill>
                  <a:srgbClr val="FFFF00"/>
                </a:solidFill>
                <a:ea typeface="隶书" pitchFamily="49" charset="-122"/>
                <a:cs typeface="隶书" pitchFamily="49" charset="-122"/>
              </a:rPr>
              <a:t> </a:t>
            </a:r>
            <a:r>
              <a:rPr kumimoji="1" lang="en-US" altLang="zh-CN" sz="2800" b="1" dirty="0" smtClean="0">
                <a:solidFill>
                  <a:srgbClr val="FFFF00"/>
                </a:solidFill>
                <a:ea typeface="隶书" pitchFamily="49" charset="-122"/>
                <a:cs typeface="隶书" pitchFamily="49" charset="-122"/>
              </a:rPr>
              <a:t>Correlation</a:t>
            </a:r>
            <a:endParaRPr kumimoji="1" lang="en-US" altLang="zh-CN" sz="2800" b="1" dirty="0">
              <a:solidFill>
                <a:srgbClr val="FFFF00"/>
              </a:solidFill>
              <a:ea typeface="隶书" pitchFamily="49" charset="-122"/>
              <a:cs typeface="隶书" pitchFamily="49" charset="-122"/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12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页脚占位符 4"/>
          <p:cNvSpPr txBox="1">
            <a:spLocks noGrp="1"/>
          </p:cNvSpPr>
          <p:nvPr/>
        </p:nvSpPr>
        <p:spPr bwMode="auto">
          <a:xfrm>
            <a:off x="914400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056092B2-AD85-E047-BCE6-3F8ECFB84182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17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7654" name="Text Box 5"/>
          <p:cNvSpPr txBox="1">
            <a:spLocks noChangeArrowheads="1"/>
          </p:cNvSpPr>
          <p:nvPr/>
        </p:nvSpPr>
        <p:spPr bwMode="auto">
          <a:xfrm>
            <a:off x="23499" y="6526476"/>
            <a:ext cx="8229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 smtClean="0"/>
              <a:t>Song, , Yan, </a:t>
            </a:r>
            <a:r>
              <a:rPr lang="en-US" dirty="0" err="1" smtClean="0"/>
              <a:t>Zang</a:t>
            </a:r>
            <a:r>
              <a:rPr lang="en-US" dirty="0" smtClean="0"/>
              <a:t>, 2011. </a:t>
            </a:r>
            <a:r>
              <a:rPr lang="en-US" dirty="0" err="1" smtClean="0"/>
              <a:t>PLoS</a:t>
            </a:r>
            <a:r>
              <a:rPr lang="en-US" dirty="0" smtClean="0"/>
              <a:t> ONE</a:t>
            </a:r>
            <a:endParaRPr lang="en-US" altLang="zh-CN" dirty="0"/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Computational Methodology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684213" y="990600"/>
            <a:ext cx="7991475" cy="702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kumimoji="1" lang="zh-CN" altLang="en-US" sz="2800" b="1" dirty="0" smtClean="0">
                <a:solidFill>
                  <a:srgbClr val="FFFF00"/>
                </a:solidFill>
                <a:ea typeface="隶书" pitchFamily="49" charset="-122"/>
                <a:cs typeface="隶书" pitchFamily="49" charset="-122"/>
              </a:rPr>
              <a:t> </a:t>
            </a:r>
            <a:r>
              <a:rPr kumimoji="1" lang="en-US" altLang="zh-CN" sz="2800" b="1" dirty="0" smtClean="0">
                <a:solidFill>
                  <a:srgbClr val="FFFF00"/>
                </a:solidFill>
                <a:ea typeface="隶书" pitchFamily="49" charset="-122"/>
                <a:cs typeface="隶书" pitchFamily="49" charset="-122"/>
              </a:rPr>
              <a:t>Correlation</a:t>
            </a:r>
            <a:endParaRPr kumimoji="1" lang="en-US" altLang="zh-CN" sz="2800" b="1" dirty="0">
              <a:solidFill>
                <a:srgbClr val="FFFF00"/>
              </a:solidFill>
              <a:ea typeface="隶书" pitchFamily="49" charset="-122"/>
              <a:cs typeface="隶书" pitchFamily="49" charset="-122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1828800" y="5387370"/>
            <a:ext cx="7162800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altLang="zh-CN" dirty="0" smtClean="0"/>
              <a:t>REST 1.0 – 1.1: SONG Xiao-Wei</a:t>
            </a:r>
          </a:p>
          <a:p>
            <a:pPr algn="l"/>
            <a:r>
              <a:rPr lang="en-US" altLang="zh-CN" dirty="0" smtClean="0"/>
              <a:t>REST 1.2 – 1.8: YAN Chao-Gan, DONG Zhang-Ye, ZANG Zhen-Xiang, WANG </a:t>
            </a:r>
            <a:r>
              <a:rPr lang="en-US" altLang="zh-CN" dirty="0" err="1" smtClean="0"/>
              <a:t>Xin</a:t>
            </a:r>
            <a:r>
              <a:rPr lang="en-US" altLang="zh-CN" dirty="0" smtClean="0"/>
              <a:t>-Di.</a:t>
            </a:r>
            <a:endParaRPr lang="en-US" altLang="zh-CN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1840" y="1196752"/>
            <a:ext cx="4416297" cy="4187304"/>
          </a:xfrm>
          <a:prstGeom prst="rect">
            <a:avLst/>
          </a:prstGeom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056092B2-AD85-E047-BCE6-3F8ECFB84182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18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Computational Methodology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684213" y="990600"/>
            <a:ext cx="7991475" cy="702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kumimoji="1" lang="zh-CN" altLang="en-US" sz="2800" b="1" dirty="0" smtClean="0">
                <a:solidFill>
                  <a:srgbClr val="FFFF00"/>
                </a:solidFill>
                <a:ea typeface="隶书" pitchFamily="49" charset="-122"/>
                <a:cs typeface="隶书" pitchFamily="49" charset="-122"/>
              </a:rPr>
              <a:t> </a:t>
            </a:r>
            <a:r>
              <a:rPr kumimoji="1" lang="en-US" altLang="zh-CN" sz="2800" b="1" dirty="0" smtClean="0">
                <a:solidFill>
                  <a:srgbClr val="FFFF00"/>
                </a:solidFill>
                <a:ea typeface="隶书" pitchFamily="49" charset="-122"/>
                <a:cs typeface="隶书" pitchFamily="49" charset="-122"/>
              </a:rPr>
              <a:t>Correlation</a:t>
            </a:r>
            <a:endParaRPr kumimoji="1" lang="en-US" altLang="zh-CN" sz="2800" b="1" dirty="0">
              <a:solidFill>
                <a:srgbClr val="FFFF00"/>
              </a:solidFill>
              <a:ea typeface="隶书" pitchFamily="49" charset="-122"/>
              <a:cs typeface="隶书" pitchFamily="49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3808" y="332656"/>
            <a:ext cx="6085509" cy="6858000"/>
          </a:xfrm>
          <a:prstGeom prst="rect">
            <a:avLst/>
          </a:prstGeom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1337" y="4437112"/>
            <a:ext cx="304849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zh-CN" dirty="0" smtClean="0"/>
              <a:t>Yan and </a:t>
            </a:r>
            <a:r>
              <a:rPr lang="en-US" altLang="zh-CN" dirty="0" err="1" smtClean="0"/>
              <a:t>Zang</a:t>
            </a:r>
            <a:r>
              <a:rPr lang="en-US" altLang="zh-CN" dirty="0" smtClean="0"/>
              <a:t>, </a:t>
            </a:r>
            <a:r>
              <a:rPr lang="en-US" altLang="zh-CN" dirty="0"/>
              <a:t>2010</a:t>
            </a:r>
            <a:r>
              <a:rPr lang="en-US" altLang="zh-CN" dirty="0" smtClean="0"/>
              <a:t>.</a:t>
            </a:r>
          </a:p>
          <a:p>
            <a:r>
              <a:rPr lang="en-US" altLang="zh-CN" dirty="0"/>
              <a:t> Front </a:t>
            </a:r>
            <a:r>
              <a:rPr lang="en-US" altLang="zh-CN" dirty="0" err="1"/>
              <a:t>Syst</a:t>
            </a:r>
            <a:r>
              <a:rPr lang="en-US" altLang="zh-CN" dirty="0"/>
              <a:t> </a:t>
            </a:r>
            <a:r>
              <a:rPr lang="en-US" altLang="zh-CN" dirty="0" err="1" smtClean="0"/>
              <a:t>Neurosci</a:t>
            </a:r>
            <a:endParaRPr lang="en-US" altLang="zh-CN" dirty="0" smtClean="0"/>
          </a:p>
          <a:p>
            <a:r>
              <a:rPr lang="en-US" altLang="zh-CN" dirty="0" smtClean="0"/>
              <a:t>http://rfmri.org/DPARSF</a:t>
            </a:r>
            <a:endParaRPr lang="en-US" altLang="zh-CN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69983"/>
      </p:ext>
    </p:extLst>
  </p:cSld>
  <p:clrMapOvr>
    <a:masterClrMapping/>
  </p:clrMapOvr>
  <p:transition xmlns:p14="http://schemas.microsoft.com/office/powerpoint/2010/main" advTm="105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1936750" y="6405563"/>
            <a:ext cx="1809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defTabSz="722313" eaLnBrk="0" hangingPunct="0">
              <a:spcBef>
                <a:spcPct val="0"/>
              </a:spcBef>
            </a:pPr>
            <a:endParaRPr lang="zh-CN" altLang="en-US" sz="3200"/>
          </a:p>
        </p:txBody>
      </p:sp>
      <p:sp>
        <p:nvSpPr>
          <p:cNvPr id="46083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B37875AF-61E5-6B41-A47F-FB18DC34F15C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19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619250" y="2559050"/>
            <a:ext cx="2447925" cy="1798638"/>
            <a:chOff x="0" y="0"/>
            <a:chExt cx="1326" cy="941"/>
          </a:xfrm>
        </p:grpSpPr>
        <p:sp>
          <p:nvSpPr>
            <p:cNvPr id="46148" name="AutoShape 19"/>
            <p:cNvSpPr>
              <a:spLocks noChangeArrowheads="1"/>
            </p:cNvSpPr>
            <p:nvPr/>
          </p:nvSpPr>
          <p:spPr bwMode="auto">
            <a:xfrm>
              <a:off x="1031" y="161"/>
              <a:ext cx="86" cy="92"/>
            </a:xfrm>
            <a:prstGeom prst="flowChartConnector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zh-CN" altLang="en-US"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46149" name="AutoShape 20"/>
            <p:cNvSpPr>
              <a:spLocks noChangeArrowheads="1"/>
            </p:cNvSpPr>
            <p:nvPr/>
          </p:nvSpPr>
          <p:spPr bwMode="auto">
            <a:xfrm>
              <a:off x="545" y="322"/>
              <a:ext cx="87" cy="92"/>
            </a:xfrm>
            <a:prstGeom prst="flowChartConnector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zh-CN" altLang="en-US"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46150" name="AutoShape 21"/>
            <p:cNvSpPr>
              <a:spLocks noChangeArrowheads="1"/>
            </p:cNvSpPr>
            <p:nvPr/>
          </p:nvSpPr>
          <p:spPr bwMode="auto">
            <a:xfrm>
              <a:off x="532" y="0"/>
              <a:ext cx="87" cy="93"/>
            </a:xfrm>
            <a:prstGeom prst="flowChartConnector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zh-CN" altLang="en-US"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46151" name="AutoShape 22"/>
            <p:cNvSpPr>
              <a:spLocks noChangeArrowheads="1"/>
            </p:cNvSpPr>
            <p:nvPr/>
          </p:nvSpPr>
          <p:spPr bwMode="auto">
            <a:xfrm>
              <a:off x="1165" y="848"/>
              <a:ext cx="87" cy="93"/>
            </a:xfrm>
            <a:prstGeom prst="flowChartConnector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zh-CN" altLang="en-US"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46152" name="AutoShape 23"/>
            <p:cNvSpPr>
              <a:spLocks noChangeArrowheads="1"/>
            </p:cNvSpPr>
            <p:nvPr/>
          </p:nvSpPr>
          <p:spPr bwMode="auto">
            <a:xfrm>
              <a:off x="0" y="322"/>
              <a:ext cx="87" cy="92"/>
            </a:xfrm>
            <a:prstGeom prst="flowChartConnector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zh-CN" altLang="en-US"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46153" name="AutoShape 24"/>
            <p:cNvSpPr>
              <a:spLocks noChangeArrowheads="1"/>
            </p:cNvSpPr>
            <p:nvPr/>
          </p:nvSpPr>
          <p:spPr bwMode="auto">
            <a:xfrm>
              <a:off x="595" y="833"/>
              <a:ext cx="85" cy="93"/>
            </a:xfrm>
            <a:prstGeom prst="flowChartConnector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zh-CN" altLang="en-US"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46154" name="AutoShape 25"/>
            <p:cNvSpPr>
              <a:spLocks noChangeArrowheads="1"/>
            </p:cNvSpPr>
            <p:nvPr/>
          </p:nvSpPr>
          <p:spPr bwMode="auto">
            <a:xfrm>
              <a:off x="1239" y="418"/>
              <a:ext cx="87" cy="92"/>
            </a:xfrm>
            <a:prstGeom prst="flowChartConnector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zh-CN" altLang="en-US"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46155" name="AutoShape 26"/>
            <p:cNvSpPr>
              <a:spLocks noChangeArrowheads="1"/>
            </p:cNvSpPr>
            <p:nvPr/>
          </p:nvSpPr>
          <p:spPr bwMode="auto">
            <a:xfrm>
              <a:off x="315" y="501"/>
              <a:ext cx="86" cy="95"/>
            </a:xfrm>
            <a:prstGeom prst="flowChartConnector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zh-CN" altLang="en-US"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46156" name="AutoShape 27"/>
            <p:cNvSpPr>
              <a:spLocks noChangeArrowheads="1"/>
            </p:cNvSpPr>
            <p:nvPr/>
          </p:nvSpPr>
          <p:spPr bwMode="auto">
            <a:xfrm>
              <a:off x="761" y="517"/>
              <a:ext cx="86" cy="93"/>
            </a:xfrm>
            <a:prstGeom prst="flowChartConnector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zh-CN" altLang="en-US"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cxnSp>
          <p:nvCxnSpPr>
            <p:cNvPr id="46157" name="AutoShape 28"/>
            <p:cNvCxnSpPr>
              <a:cxnSpLocks noChangeShapeType="1"/>
              <a:stCxn id="46154" idx="1"/>
              <a:endCxn id="46148" idx="5"/>
            </p:cNvCxnSpPr>
            <p:nvPr/>
          </p:nvCxnSpPr>
          <p:spPr bwMode="auto">
            <a:xfrm flipH="1" flipV="1">
              <a:off x="1104" y="240"/>
              <a:ext cx="148" cy="192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</p:spPr>
        </p:cxnSp>
        <p:cxnSp>
          <p:nvCxnSpPr>
            <p:cNvPr id="46158" name="AutoShape 29"/>
            <p:cNvCxnSpPr>
              <a:cxnSpLocks noChangeShapeType="1"/>
              <a:stCxn id="46149" idx="5"/>
              <a:endCxn id="46156" idx="1"/>
            </p:cNvCxnSpPr>
            <p:nvPr/>
          </p:nvCxnSpPr>
          <p:spPr bwMode="auto">
            <a:xfrm>
              <a:off x="619" y="400"/>
              <a:ext cx="155" cy="131"/>
            </a:xfrm>
            <a:prstGeom prst="straightConnector1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46159" name="AutoShape 30"/>
            <p:cNvCxnSpPr>
              <a:cxnSpLocks noChangeShapeType="1"/>
              <a:stCxn id="46151" idx="0"/>
              <a:endCxn id="46154" idx="4"/>
            </p:cNvCxnSpPr>
            <p:nvPr/>
          </p:nvCxnSpPr>
          <p:spPr bwMode="auto">
            <a:xfrm flipV="1">
              <a:off x="1209" y="510"/>
              <a:ext cx="74" cy="338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</p:spPr>
        </p:cxnSp>
        <p:cxnSp>
          <p:nvCxnSpPr>
            <p:cNvPr id="46160" name="AutoShape 31"/>
            <p:cNvCxnSpPr>
              <a:cxnSpLocks noChangeShapeType="1"/>
              <a:stCxn id="46153" idx="6"/>
              <a:endCxn id="46151" idx="2"/>
            </p:cNvCxnSpPr>
            <p:nvPr/>
          </p:nvCxnSpPr>
          <p:spPr bwMode="auto">
            <a:xfrm>
              <a:off x="680" y="880"/>
              <a:ext cx="485" cy="15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</p:spPr>
        </p:cxnSp>
        <p:cxnSp>
          <p:nvCxnSpPr>
            <p:cNvPr id="46161" name="AutoShape 32"/>
            <p:cNvCxnSpPr>
              <a:cxnSpLocks noChangeShapeType="1"/>
              <a:stCxn id="46149" idx="6"/>
              <a:endCxn id="46148" idx="2"/>
            </p:cNvCxnSpPr>
            <p:nvPr/>
          </p:nvCxnSpPr>
          <p:spPr bwMode="auto">
            <a:xfrm flipV="1">
              <a:off x="632" y="207"/>
              <a:ext cx="399" cy="161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</p:spPr>
        </p:cxnSp>
        <p:cxnSp>
          <p:nvCxnSpPr>
            <p:cNvPr id="46162" name="AutoShape 33"/>
            <p:cNvCxnSpPr>
              <a:cxnSpLocks noChangeShapeType="1"/>
              <a:stCxn id="46150" idx="4"/>
              <a:endCxn id="46149" idx="0"/>
            </p:cNvCxnSpPr>
            <p:nvPr/>
          </p:nvCxnSpPr>
          <p:spPr bwMode="auto">
            <a:xfrm>
              <a:off x="576" y="93"/>
              <a:ext cx="13" cy="229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</p:spPr>
        </p:cxnSp>
        <p:cxnSp>
          <p:nvCxnSpPr>
            <p:cNvPr id="46163" name="AutoShape 34"/>
            <p:cNvCxnSpPr>
              <a:cxnSpLocks noChangeShapeType="1"/>
              <a:stCxn id="46156" idx="6"/>
              <a:endCxn id="46154" idx="2"/>
            </p:cNvCxnSpPr>
            <p:nvPr/>
          </p:nvCxnSpPr>
          <p:spPr bwMode="auto">
            <a:xfrm flipV="1">
              <a:off x="847" y="464"/>
              <a:ext cx="392" cy="100"/>
            </a:xfrm>
            <a:prstGeom prst="straightConnector1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46164" name="AutoShape 35"/>
            <p:cNvCxnSpPr>
              <a:cxnSpLocks noChangeShapeType="1"/>
              <a:stCxn id="46149" idx="3"/>
              <a:endCxn id="46155" idx="7"/>
            </p:cNvCxnSpPr>
            <p:nvPr/>
          </p:nvCxnSpPr>
          <p:spPr bwMode="auto">
            <a:xfrm flipH="1">
              <a:off x="388" y="400"/>
              <a:ext cx="170" cy="115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</p:spPr>
        </p:cxnSp>
        <p:cxnSp>
          <p:nvCxnSpPr>
            <p:cNvPr id="46165" name="AutoShape 36"/>
            <p:cNvCxnSpPr>
              <a:cxnSpLocks noChangeShapeType="1"/>
              <a:stCxn id="46155" idx="3"/>
              <a:endCxn id="46170" idx="7"/>
            </p:cNvCxnSpPr>
            <p:nvPr/>
          </p:nvCxnSpPr>
          <p:spPr bwMode="auto">
            <a:xfrm flipH="1">
              <a:off x="81" y="582"/>
              <a:ext cx="248" cy="103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</p:spPr>
        </p:cxnSp>
        <p:cxnSp>
          <p:nvCxnSpPr>
            <p:cNvPr id="46166" name="AutoShape 37"/>
            <p:cNvCxnSpPr>
              <a:cxnSpLocks noChangeShapeType="1"/>
              <a:stCxn id="46156" idx="3"/>
              <a:endCxn id="46153" idx="0"/>
            </p:cNvCxnSpPr>
            <p:nvPr/>
          </p:nvCxnSpPr>
          <p:spPr bwMode="auto">
            <a:xfrm flipH="1">
              <a:off x="638" y="596"/>
              <a:ext cx="136" cy="237"/>
            </a:xfrm>
            <a:prstGeom prst="straightConnector1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46167" name="AutoShape 38"/>
            <p:cNvCxnSpPr>
              <a:cxnSpLocks noChangeShapeType="1"/>
              <a:stCxn id="46152" idx="5"/>
              <a:endCxn id="46155" idx="1"/>
            </p:cNvCxnSpPr>
            <p:nvPr/>
          </p:nvCxnSpPr>
          <p:spPr bwMode="auto">
            <a:xfrm>
              <a:off x="74" y="400"/>
              <a:ext cx="255" cy="115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</p:spPr>
        </p:cxnSp>
        <p:cxnSp>
          <p:nvCxnSpPr>
            <p:cNvPr id="46168" name="AutoShape 39"/>
            <p:cNvCxnSpPr>
              <a:cxnSpLocks noChangeShapeType="1"/>
              <a:stCxn id="46155" idx="5"/>
              <a:endCxn id="46153" idx="1"/>
            </p:cNvCxnSpPr>
            <p:nvPr/>
          </p:nvCxnSpPr>
          <p:spPr bwMode="auto">
            <a:xfrm>
              <a:off x="388" y="582"/>
              <a:ext cx="219" cy="265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</p:spPr>
        </p:cxnSp>
        <p:cxnSp>
          <p:nvCxnSpPr>
            <p:cNvPr id="46169" name="AutoShape 40"/>
            <p:cNvCxnSpPr>
              <a:cxnSpLocks noChangeShapeType="1"/>
              <a:stCxn id="46156" idx="5"/>
              <a:endCxn id="46151" idx="1"/>
            </p:cNvCxnSpPr>
            <p:nvPr/>
          </p:nvCxnSpPr>
          <p:spPr bwMode="auto">
            <a:xfrm>
              <a:off x="834" y="596"/>
              <a:ext cx="344" cy="266"/>
            </a:xfrm>
            <a:prstGeom prst="straightConnector1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</p:spPr>
        </p:cxnSp>
        <p:sp>
          <p:nvSpPr>
            <p:cNvPr id="46170" name="AutoShape 41"/>
            <p:cNvSpPr>
              <a:spLocks noChangeArrowheads="1"/>
            </p:cNvSpPr>
            <p:nvPr/>
          </p:nvSpPr>
          <p:spPr bwMode="auto">
            <a:xfrm>
              <a:off x="7" y="671"/>
              <a:ext cx="87" cy="93"/>
            </a:xfrm>
            <a:prstGeom prst="flowChartConnector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zh-CN" altLang="en-US"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cxnSp>
          <p:nvCxnSpPr>
            <p:cNvPr id="46171" name="AutoShape 42"/>
            <p:cNvCxnSpPr>
              <a:cxnSpLocks noChangeShapeType="1"/>
              <a:stCxn id="46152" idx="4"/>
              <a:endCxn id="46170" idx="0"/>
            </p:cNvCxnSpPr>
            <p:nvPr/>
          </p:nvCxnSpPr>
          <p:spPr bwMode="auto">
            <a:xfrm>
              <a:off x="44" y="414"/>
              <a:ext cx="7" cy="257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</p:spPr>
        </p:cxnSp>
        <p:cxnSp>
          <p:nvCxnSpPr>
            <p:cNvPr id="46172" name="AutoShape 43"/>
            <p:cNvCxnSpPr>
              <a:cxnSpLocks noChangeShapeType="1"/>
              <a:stCxn id="46153" idx="7"/>
              <a:endCxn id="46154" idx="3"/>
            </p:cNvCxnSpPr>
            <p:nvPr/>
          </p:nvCxnSpPr>
          <p:spPr bwMode="auto">
            <a:xfrm flipV="1">
              <a:off x="668" y="497"/>
              <a:ext cx="584" cy="350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</p:spPr>
        </p:cxnSp>
        <p:cxnSp>
          <p:nvCxnSpPr>
            <p:cNvPr id="46173" name="AutoShape 32"/>
            <p:cNvCxnSpPr>
              <a:cxnSpLocks noChangeShapeType="1"/>
              <a:stCxn id="46156" idx="7"/>
              <a:endCxn id="46148" idx="3"/>
            </p:cNvCxnSpPr>
            <p:nvPr/>
          </p:nvCxnSpPr>
          <p:spPr bwMode="auto">
            <a:xfrm flipV="1">
              <a:off x="834" y="240"/>
              <a:ext cx="210" cy="291"/>
            </a:xfrm>
            <a:prstGeom prst="straightConnector1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46174" name="AutoShape 32"/>
            <p:cNvCxnSpPr>
              <a:cxnSpLocks noChangeShapeType="1"/>
              <a:stCxn id="46150" idx="5"/>
              <a:endCxn id="46156" idx="0"/>
            </p:cNvCxnSpPr>
            <p:nvPr/>
          </p:nvCxnSpPr>
          <p:spPr bwMode="auto">
            <a:xfrm>
              <a:off x="606" y="79"/>
              <a:ext cx="198" cy="438"/>
            </a:xfrm>
            <a:prstGeom prst="straightConnector1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</p:spPr>
        </p:cxnSp>
        <p:cxnSp>
          <p:nvCxnSpPr>
            <p:cNvPr id="46175" name="AutoShape 32"/>
            <p:cNvCxnSpPr>
              <a:cxnSpLocks noChangeShapeType="1"/>
              <a:stCxn id="46155" idx="6"/>
              <a:endCxn id="46156" idx="2"/>
            </p:cNvCxnSpPr>
            <p:nvPr/>
          </p:nvCxnSpPr>
          <p:spPr bwMode="auto">
            <a:xfrm>
              <a:off x="401" y="549"/>
              <a:ext cx="360" cy="15"/>
            </a:xfrm>
            <a:prstGeom prst="straightConnector1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</p:spPr>
        </p:cxnSp>
      </p:grpSp>
      <p:grpSp>
        <p:nvGrpSpPr>
          <p:cNvPr id="3" name="Group 37"/>
          <p:cNvGrpSpPr>
            <a:grpSpLocks/>
          </p:cNvGrpSpPr>
          <p:nvPr/>
        </p:nvGrpSpPr>
        <p:grpSpPr bwMode="auto">
          <a:xfrm>
            <a:off x="5003800" y="1622425"/>
            <a:ext cx="2105025" cy="1493838"/>
            <a:chOff x="0" y="0"/>
            <a:chExt cx="1326" cy="941"/>
          </a:xfrm>
        </p:grpSpPr>
        <p:sp>
          <p:nvSpPr>
            <p:cNvPr id="46120" name="AutoShape 19"/>
            <p:cNvSpPr>
              <a:spLocks noChangeArrowheads="1"/>
            </p:cNvSpPr>
            <p:nvPr/>
          </p:nvSpPr>
          <p:spPr bwMode="auto">
            <a:xfrm>
              <a:off x="1031" y="161"/>
              <a:ext cx="86" cy="92"/>
            </a:xfrm>
            <a:prstGeom prst="flowChartConnector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zh-CN" altLang="en-US"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46121" name="AutoShape 20"/>
            <p:cNvSpPr>
              <a:spLocks noChangeArrowheads="1"/>
            </p:cNvSpPr>
            <p:nvPr/>
          </p:nvSpPr>
          <p:spPr bwMode="auto">
            <a:xfrm>
              <a:off x="545" y="322"/>
              <a:ext cx="87" cy="92"/>
            </a:xfrm>
            <a:prstGeom prst="flowChartConnector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zh-CN" altLang="en-US"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46122" name="AutoShape 21"/>
            <p:cNvSpPr>
              <a:spLocks noChangeArrowheads="1"/>
            </p:cNvSpPr>
            <p:nvPr/>
          </p:nvSpPr>
          <p:spPr bwMode="auto">
            <a:xfrm>
              <a:off x="532" y="0"/>
              <a:ext cx="87" cy="93"/>
            </a:xfrm>
            <a:prstGeom prst="flowChartConnector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zh-CN" altLang="en-US"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46123" name="AutoShape 22"/>
            <p:cNvSpPr>
              <a:spLocks noChangeArrowheads="1"/>
            </p:cNvSpPr>
            <p:nvPr/>
          </p:nvSpPr>
          <p:spPr bwMode="auto">
            <a:xfrm>
              <a:off x="1165" y="848"/>
              <a:ext cx="87" cy="93"/>
            </a:xfrm>
            <a:prstGeom prst="flowChartConnector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zh-CN" altLang="en-US"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46124" name="AutoShape 23"/>
            <p:cNvSpPr>
              <a:spLocks noChangeArrowheads="1"/>
            </p:cNvSpPr>
            <p:nvPr/>
          </p:nvSpPr>
          <p:spPr bwMode="auto">
            <a:xfrm>
              <a:off x="0" y="322"/>
              <a:ext cx="87" cy="92"/>
            </a:xfrm>
            <a:prstGeom prst="flowChartConnector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zh-CN" altLang="en-US"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46125" name="AutoShape 24"/>
            <p:cNvSpPr>
              <a:spLocks noChangeArrowheads="1"/>
            </p:cNvSpPr>
            <p:nvPr/>
          </p:nvSpPr>
          <p:spPr bwMode="auto">
            <a:xfrm>
              <a:off x="595" y="833"/>
              <a:ext cx="85" cy="93"/>
            </a:xfrm>
            <a:prstGeom prst="flowChartConnector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zh-CN" altLang="en-US"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46126" name="AutoShape 25"/>
            <p:cNvSpPr>
              <a:spLocks noChangeArrowheads="1"/>
            </p:cNvSpPr>
            <p:nvPr/>
          </p:nvSpPr>
          <p:spPr bwMode="auto">
            <a:xfrm>
              <a:off x="1239" y="418"/>
              <a:ext cx="87" cy="92"/>
            </a:xfrm>
            <a:prstGeom prst="flowChartConnector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zh-CN" altLang="en-US"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46127" name="AutoShape 26"/>
            <p:cNvSpPr>
              <a:spLocks noChangeArrowheads="1"/>
            </p:cNvSpPr>
            <p:nvPr/>
          </p:nvSpPr>
          <p:spPr bwMode="auto">
            <a:xfrm>
              <a:off x="315" y="501"/>
              <a:ext cx="86" cy="95"/>
            </a:xfrm>
            <a:prstGeom prst="flowChartConnector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zh-CN" altLang="en-US"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46128" name="AutoShape 27"/>
            <p:cNvSpPr>
              <a:spLocks noChangeArrowheads="1"/>
            </p:cNvSpPr>
            <p:nvPr/>
          </p:nvSpPr>
          <p:spPr bwMode="auto">
            <a:xfrm>
              <a:off x="761" y="517"/>
              <a:ext cx="86" cy="93"/>
            </a:xfrm>
            <a:prstGeom prst="flowChartConnector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zh-CN" altLang="en-US"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cxnSp>
          <p:nvCxnSpPr>
            <p:cNvPr id="46129" name="AutoShape 28"/>
            <p:cNvCxnSpPr>
              <a:cxnSpLocks noChangeShapeType="1"/>
              <a:stCxn id="46126" idx="1"/>
              <a:endCxn id="46120" idx="5"/>
            </p:cNvCxnSpPr>
            <p:nvPr/>
          </p:nvCxnSpPr>
          <p:spPr bwMode="auto">
            <a:xfrm flipH="1" flipV="1">
              <a:off x="1104" y="240"/>
              <a:ext cx="148" cy="192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 type="arrow" w="med" len="med"/>
              <a:tailEnd type="arrow" w="med" len="med"/>
            </a:ln>
          </p:spPr>
        </p:cxnSp>
        <p:cxnSp>
          <p:nvCxnSpPr>
            <p:cNvPr id="46130" name="AutoShape 29"/>
            <p:cNvCxnSpPr>
              <a:cxnSpLocks noChangeShapeType="1"/>
              <a:stCxn id="46121" idx="5"/>
              <a:endCxn id="46128" idx="1"/>
            </p:cNvCxnSpPr>
            <p:nvPr/>
          </p:nvCxnSpPr>
          <p:spPr bwMode="auto">
            <a:xfrm>
              <a:off x="619" y="400"/>
              <a:ext cx="155" cy="131"/>
            </a:xfrm>
            <a:prstGeom prst="straightConnector1">
              <a:avLst/>
            </a:prstGeom>
            <a:noFill/>
            <a:ln w="25400">
              <a:solidFill>
                <a:schemeClr val="tx2"/>
              </a:solidFill>
              <a:round/>
              <a:headEnd type="arrow" w="med" len="med"/>
              <a:tailEnd/>
            </a:ln>
          </p:spPr>
        </p:cxnSp>
        <p:cxnSp>
          <p:nvCxnSpPr>
            <p:cNvPr id="46131" name="AutoShape 30"/>
            <p:cNvCxnSpPr>
              <a:cxnSpLocks noChangeShapeType="1"/>
              <a:stCxn id="46123" idx="0"/>
              <a:endCxn id="46126" idx="4"/>
            </p:cNvCxnSpPr>
            <p:nvPr/>
          </p:nvCxnSpPr>
          <p:spPr bwMode="auto">
            <a:xfrm flipV="1">
              <a:off x="1209" y="510"/>
              <a:ext cx="74" cy="338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 type="arrow" w="med" len="med"/>
            </a:ln>
          </p:spPr>
        </p:cxnSp>
        <p:cxnSp>
          <p:nvCxnSpPr>
            <p:cNvPr id="46132" name="AutoShape 31"/>
            <p:cNvCxnSpPr>
              <a:cxnSpLocks noChangeShapeType="1"/>
              <a:stCxn id="46125" idx="6"/>
              <a:endCxn id="46123" idx="2"/>
            </p:cNvCxnSpPr>
            <p:nvPr/>
          </p:nvCxnSpPr>
          <p:spPr bwMode="auto">
            <a:xfrm>
              <a:off x="680" y="880"/>
              <a:ext cx="485" cy="15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 type="arrow" w="med" len="med"/>
            </a:ln>
          </p:spPr>
        </p:cxnSp>
        <p:cxnSp>
          <p:nvCxnSpPr>
            <p:cNvPr id="46133" name="AutoShape 32"/>
            <p:cNvCxnSpPr>
              <a:cxnSpLocks noChangeShapeType="1"/>
              <a:stCxn id="46121" idx="6"/>
              <a:endCxn id="46120" idx="2"/>
            </p:cNvCxnSpPr>
            <p:nvPr/>
          </p:nvCxnSpPr>
          <p:spPr bwMode="auto">
            <a:xfrm flipV="1">
              <a:off x="632" y="207"/>
              <a:ext cx="399" cy="161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 type="arrow" w="med" len="med"/>
            </a:ln>
          </p:spPr>
        </p:cxnSp>
        <p:cxnSp>
          <p:nvCxnSpPr>
            <p:cNvPr id="46134" name="AutoShape 33"/>
            <p:cNvCxnSpPr>
              <a:cxnSpLocks noChangeShapeType="1"/>
              <a:stCxn id="46122" idx="4"/>
              <a:endCxn id="46121" idx="0"/>
            </p:cNvCxnSpPr>
            <p:nvPr/>
          </p:nvCxnSpPr>
          <p:spPr bwMode="auto">
            <a:xfrm>
              <a:off x="576" y="93"/>
              <a:ext cx="13" cy="229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 type="arrow" w="med" len="med"/>
            </a:ln>
          </p:spPr>
        </p:cxnSp>
        <p:cxnSp>
          <p:nvCxnSpPr>
            <p:cNvPr id="46135" name="AutoShape 34"/>
            <p:cNvCxnSpPr>
              <a:cxnSpLocks noChangeShapeType="1"/>
              <a:stCxn id="46128" idx="6"/>
              <a:endCxn id="46126" idx="2"/>
            </p:cNvCxnSpPr>
            <p:nvPr/>
          </p:nvCxnSpPr>
          <p:spPr bwMode="auto">
            <a:xfrm flipV="1">
              <a:off x="847" y="464"/>
              <a:ext cx="392" cy="100"/>
            </a:xfrm>
            <a:prstGeom prst="straightConnector1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arrow" w="med" len="med"/>
            </a:ln>
          </p:spPr>
        </p:cxnSp>
        <p:cxnSp>
          <p:nvCxnSpPr>
            <p:cNvPr id="46136" name="AutoShape 35"/>
            <p:cNvCxnSpPr>
              <a:cxnSpLocks noChangeShapeType="1"/>
              <a:stCxn id="46121" idx="3"/>
              <a:endCxn id="46127" idx="7"/>
            </p:cNvCxnSpPr>
            <p:nvPr/>
          </p:nvCxnSpPr>
          <p:spPr bwMode="auto">
            <a:xfrm flipH="1">
              <a:off x="388" y="400"/>
              <a:ext cx="170" cy="115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 type="arrow" w="med" len="med"/>
            </a:ln>
          </p:spPr>
        </p:cxnSp>
        <p:cxnSp>
          <p:nvCxnSpPr>
            <p:cNvPr id="46137" name="AutoShape 36"/>
            <p:cNvCxnSpPr>
              <a:cxnSpLocks noChangeShapeType="1"/>
              <a:stCxn id="46127" idx="3"/>
              <a:endCxn id="46142" idx="7"/>
            </p:cNvCxnSpPr>
            <p:nvPr/>
          </p:nvCxnSpPr>
          <p:spPr bwMode="auto">
            <a:xfrm flipH="1">
              <a:off x="81" y="582"/>
              <a:ext cx="248" cy="103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 type="arrow" w="med" len="med"/>
            </a:ln>
          </p:spPr>
        </p:cxnSp>
        <p:cxnSp>
          <p:nvCxnSpPr>
            <p:cNvPr id="46138" name="AutoShape 37"/>
            <p:cNvCxnSpPr>
              <a:cxnSpLocks noChangeShapeType="1"/>
              <a:stCxn id="46128" idx="3"/>
              <a:endCxn id="46125" idx="0"/>
            </p:cNvCxnSpPr>
            <p:nvPr/>
          </p:nvCxnSpPr>
          <p:spPr bwMode="auto">
            <a:xfrm flipH="1">
              <a:off x="638" y="596"/>
              <a:ext cx="136" cy="237"/>
            </a:xfrm>
            <a:prstGeom prst="straightConnector1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arrow" w="med" len="med"/>
            </a:ln>
          </p:spPr>
        </p:cxnSp>
        <p:cxnSp>
          <p:nvCxnSpPr>
            <p:cNvPr id="46139" name="AutoShape 38"/>
            <p:cNvCxnSpPr>
              <a:cxnSpLocks noChangeShapeType="1"/>
              <a:stCxn id="46124" idx="5"/>
              <a:endCxn id="46127" idx="1"/>
            </p:cNvCxnSpPr>
            <p:nvPr/>
          </p:nvCxnSpPr>
          <p:spPr bwMode="auto">
            <a:xfrm>
              <a:off x="74" y="400"/>
              <a:ext cx="255" cy="115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 type="arrow" w="med" len="med"/>
              <a:tailEnd/>
            </a:ln>
          </p:spPr>
        </p:cxnSp>
        <p:cxnSp>
          <p:nvCxnSpPr>
            <p:cNvPr id="46140" name="AutoShape 39"/>
            <p:cNvCxnSpPr>
              <a:cxnSpLocks noChangeShapeType="1"/>
              <a:stCxn id="46127" idx="5"/>
              <a:endCxn id="46125" idx="1"/>
            </p:cNvCxnSpPr>
            <p:nvPr/>
          </p:nvCxnSpPr>
          <p:spPr bwMode="auto">
            <a:xfrm>
              <a:off x="388" y="582"/>
              <a:ext cx="219" cy="265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 type="arrow" w="med" len="med"/>
            </a:ln>
          </p:spPr>
        </p:cxnSp>
        <p:cxnSp>
          <p:nvCxnSpPr>
            <p:cNvPr id="46141" name="AutoShape 40"/>
            <p:cNvCxnSpPr>
              <a:cxnSpLocks noChangeShapeType="1"/>
              <a:stCxn id="46128" idx="5"/>
              <a:endCxn id="46123" idx="1"/>
            </p:cNvCxnSpPr>
            <p:nvPr/>
          </p:nvCxnSpPr>
          <p:spPr bwMode="auto">
            <a:xfrm>
              <a:off x="834" y="596"/>
              <a:ext cx="344" cy="266"/>
            </a:xfrm>
            <a:prstGeom prst="straightConnector1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arrow" w="med" len="med"/>
            </a:ln>
          </p:spPr>
        </p:cxnSp>
        <p:sp>
          <p:nvSpPr>
            <p:cNvPr id="46142" name="AutoShape 41"/>
            <p:cNvSpPr>
              <a:spLocks noChangeArrowheads="1"/>
            </p:cNvSpPr>
            <p:nvPr/>
          </p:nvSpPr>
          <p:spPr bwMode="auto">
            <a:xfrm>
              <a:off x="7" y="671"/>
              <a:ext cx="87" cy="93"/>
            </a:xfrm>
            <a:prstGeom prst="flowChartConnector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zh-CN" altLang="en-US"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cxnSp>
          <p:nvCxnSpPr>
            <p:cNvPr id="46143" name="AutoShape 42"/>
            <p:cNvCxnSpPr>
              <a:cxnSpLocks noChangeShapeType="1"/>
              <a:stCxn id="46124" idx="4"/>
              <a:endCxn id="46142" idx="0"/>
            </p:cNvCxnSpPr>
            <p:nvPr/>
          </p:nvCxnSpPr>
          <p:spPr bwMode="auto">
            <a:xfrm>
              <a:off x="44" y="414"/>
              <a:ext cx="7" cy="257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 type="arrow" w="med" len="med"/>
            </a:ln>
          </p:spPr>
        </p:cxnSp>
        <p:cxnSp>
          <p:nvCxnSpPr>
            <p:cNvPr id="46144" name="AutoShape 43"/>
            <p:cNvCxnSpPr>
              <a:cxnSpLocks noChangeShapeType="1"/>
              <a:stCxn id="46125" idx="7"/>
              <a:endCxn id="46126" idx="3"/>
            </p:cNvCxnSpPr>
            <p:nvPr/>
          </p:nvCxnSpPr>
          <p:spPr bwMode="auto">
            <a:xfrm flipV="1">
              <a:off x="668" y="497"/>
              <a:ext cx="584" cy="350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 type="arrow" w="med" len="med"/>
            </a:ln>
          </p:spPr>
        </p:cxnSp>
        <p:cxnSp>
          <p:nvCxnSpPr>
            <p:cNvPr id="46145" name="AutoShape 32"/>
            <p:cNvCxnSpPr>
              <a:cxnSpLocks noChangeShapeType="1"/>
              <a:stCxn id="46128" idx="7"/>
              <a:endCxn id="46120" idx="3"/>
            </p:cNvCxnSpPr>
            <p:nvPr/>
          </p:nvCxnSpPr>
          <p:spPr bwMode="auto">
            <a:xfrm flipV="1">
              <a:off x="834" y="240"/>
              <a:ext cx="210" cy="291"/>
            </a:xfrm>
            <a:prstGeom prst="straightConnector1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arrow" w="med" len="med"/>
            </a:ln>
          </p:spPr>
        </p:cxnSp>
        <p:cxnSp>
          <p:nvCxnSpPr>
            <p:cNvPr id="46146" name="AutoShape 32"/>
            <p:cNvCxnSpPr>
              <a:cxnSpLocks noChangeShapeType="1"/>
              <a:stCxn id="46122" idx="5"/>
              <a:endCxn id="46128" idx="0"/>
            </p:cNvCxnSpPr>
            <p:nvPr/>
          </p:nvCxnSpPr>
          <p:spPr bwMode="auto">
            <a:xfrm>
              <a:off x="606" y="79"/>
              <a:ext cx="198" cy="438"/>
            </a:xfrm>
            <a:prstGeom prst="straightConnector1">
              <a:avLst/>
            </a:prstGeom>
            <a:noFill/>
            <a:ln w="25400">
              <a:solidFill>
                <a:schemeClr val="tx2"/>
              </a:solidFill>
              <a:round/>
              <a:headEnd type="arrow" w="med" len="med"/>
              <a:tailEnd/>
            </a:ln>
          </p:spPr>
        </p:cxnSp>
        <p:cxnSp>
          <p:nvCxnSpPr>
            <p:cNvPr id="46147" name="AutoShape 32"/>
            <p:cNvCxnSpPr>
              <a:cxnSpLocks noChangeShapeType="1"/>
              <a:stCxn id="46127" idx="6"/>
              <a:endCxn id="46128" idx="2"/>
            </p:cNvCxnSpPr>
            <p:nvPr/>
          </p:nvCxnSpPr>
          <p:spPr bwMode="auto">
            <a:xfrm>
              <a:off x="401" y="549"/>
              <a:ext cx="360" cy="15"/>
            </a:xfrm>
            <a:prstGeom prst="straightConnector1">
              <a:avLst/>
            </a:prstGeom>
            <a:noFill/>
            <a:ln w="25400">
              <a:solidFill>
                <a:schemeClr val="tx2"/>
              </a:solidFill>
              <a:round/>
              <a:headEnd type="arrow" w="med" len="med"/>
              <a:tailEnd/>
            </a:ln>
          </p:spPr>
        </p:cxnSp>
      </p:grpSp>
      <p:grpSp>
        <p:nvGrpSpPr>
          <p:cNvPr id="4" name="Group 66"/>
          <p:cNvGrpSpPr>
            <a:grpSpLocks/>
          </p:cNvGrpSpPr>
          <p:nvPr/>
        </p:nvGrpSpPr>
        <p:grpSpPr bwMode="auto">
          <a:xfrm>
            <a:off x="5075238" y="3422650"/>
            <a:ext cx="2105025" cy="1493838"/>
            <a:chOff x="0" y="0"/>
            <a:chExt cx="1326" cy="941"/>
          </a:xfrm>
        </p:grpSpPr>
        <p:sp>
          <p:nvSpPr>
            <p:cNvPr id="46092" name="AutoShape 19"/>
            <p:cNvSpPr>
              <a:spLocks noChangeArrowheads="1"/>
            </p:cNvSpPr>
            <p:nvPr/>
          </p:nvSpPr>
          <p:spPr bwMode="auto">
            <a:xfrm>
              <a:off x="1031" y="161"/>
              <a:ext cx="86" cy="92"/>
            </a:xfrm>
            <a:prstGeom prst="flowChartConnector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zh-CN" altLang="en-US"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46093" name="AutoShape 20"/>
            <p:cNvSpPr>
              <a:spLocks noChangeArrowheads="1"/>
            </p:cNvSpPr>
            <p:nvPr/>
          </p:nvSpPr>
          <p:spPr bwMode="auto">
            <a:xfrm>
              <a:off x="545" y="322"/>
              <a:ext cx="87" cy="92"/>
            </a:xfrm>
            <a:prstGeom prst="flowChartConnector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zh-CN" altLang="en-US"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46094" name="AutoShape 21"/>
            <p:cNvSpPr>
              <a:spLocks noChangeArrowheads="1"/>
            </p:cNvSpPr>
            <p:nvPr/>
          </p:nvSpPr>
          <p:spPr bwMode="auto">
            <a:xfrm>
              <a:off x="532" y="0"/>
              <a:ext cx="87" cy="93"/>
            </a:xfrm>
            <a:prstGeom prst="flowChartConnector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zh-CN" altLang="en-US"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46095" name="AutoShape 22"/>
            <p:cNvSpPr>
              <a:spLocks noChangeArrowheads="1"/>
            </p:cNvSpPr>
            <p:nvPr/>
          </p:nvSpPr>
          <p:spPr bwMode="auto">
            <a:xfrm>
              <a:off x="1165" y="848"/>
              <a:ext cx="87" cy="93"/>
            </a:xfrm>
            <a:prstGeom prst="flowChartConnector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zh-CN" altLang="en-US"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46096" name="AutoShape 23"/>
            <p:cNvSpPr>
              <a:spLocks noChangeArrowheads="1"/>
            </p:cNvSpPr>
            <p:nvPr/>
          </p:nvSpPr>
          <p:spPr bwMode="auto">
            <a:xfrm>
              <a:off x="0" y="322"/>
              <a:ext cx="87" cy="92"/>
            </a:xfrm>
            <a:prstGeom prst="flowChartConnector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zh-CN" altLang="en-US"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46097" name="AutoShape 24"/>
            <p:cNvSpPr>
              <a:spLocks noChangeArrowheads="1"/>
            </p:cNvSpPr>
            <p:nvPr/>
          </p:nvSpPr>
          <p:spPr bwMode="auto">
            <a:xfrm>
              <a:off x="595" y="833"/>
              <a:ext cx="85" cy="93"/>
            </a:xfrm>
            <a:prstGeom prst="flowChartConnector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zh-CN" altLang="en-US"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46098" name="AutoShape 25"/>
            <p:cNvSpPr>
              <a:spLocks noChangeArrowheads="1"/>
            </p:cNvSpPr>
            <p:nvPr/>
          </p:nvSpPr>
          <p:spPr bwMode="auto">
            <a:xfrm>
              <a:off x="1239" y="418"/>
              <a:ext cx="87" cy="92"/>
            </a:xfrm>
            <a:prstGeom prst="flowChartConnector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zh-CN" altLang="en-US"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46099" name="AutoShape 26"/>
            <p:cNvSpPr>
              <a:spLocks noChangeArrowheads="1"/>
            </p:cNvSpPr>
            <p:nvPr/>
          </p:nvSpPr>
          <p:spPr bwMode="auto">
            <a:xfrm>
              <a:off x="315" y="501"/>
              <a:ext cx="86" cy="95"/>
            </a:xfrm>
            <a:prstGeom prst="flowChartConnector">
              <a:avLst/>
            </a:prstGeom>
            <a:solidFill>
              <a:schemeClr val="tx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zh-CN" altLang="en-US"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sp>
          <p:nvSpPr>
            <p:cNvPr id="46100" name="AutoShape 27"/>
            <p:cNvSpPr>
              <a:spLocks noChangeArrowheads="1"/>
            </p:cNvSpPr>
            <p:nvPr/>
          </p:nvSpPr>
          <p:spPr bwMode="auto">
            <a:xfrm>
              <a:off x="761" y="517"/>
              <a:ext cx="86" cy="93"/>
            </a:xfrm>
            <a:prstGeom prst="flowChartConnector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zh-CN" altLang="en-US"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cxnSp>
          <p:nvCxnSpPr>
            <p:cNvPr id="46101" name="AutoShape 28"/>
            <p:cNvCxnSpPr>
              <a:cxnSpLocks noChangeShapeType="1"/>
              <a:stCxn id="46098" idx="1"/>
              <a:endCxn id="46092" idx="5"/>
            </p:cNvCxnSpPr>
            <p:nvPr/>
          </p:nvCxnSpPr>
          <p:spPr bwMode="auto">
            <a:xfrm flipH="1" flipV="1">
              <a:off x="1104" y="240"/>
              <a:ext cx="148" cy="192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 type="arrow" w="med" len="med"/>
              <a:tailEnd type="arrow" w="med" len="med"/>
            </a:ln>
          </p:spPr>
        </p:cxnSp>
        <p:cxnSp>
          <p:nvCxnSpPr>
            <p:cNvPr id="46102" name="AutoShape 29"/>
            <p:cNvCxnSpPr>
              <a:cxnSpLocks noChangeShapeType="1"/>
              <a:stCxn id="46093" idx="5"/>
              <a:endCxn id="46100" idx="1"/>
            </p:cNvCxnSpPr>
            <p:nvPr/>
          </p:nvCxnSpPr>
          <p:spPr bwMode="auto">
            <a:xfrm>
              <a:off x="619" y="400"/>
              <a:ext cx="155" cy="131"/>
            </a:xfrm>
            <a:prstGeom prst="straightConnector1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arrow" w="med" len="med"/>
            </a:ln>
          </p:spPr>
        </p:cxnSp>
        <p:cxnSp>
          <p:nvCxnSpPr>
            <p:cNvPr id="46103" name="AutoShape 30"/>
            <p:cNvCxnSpPr>
              <a:cxnSpLocks noChangeShapeType="1"/>
              <a:stCxn id="46095" idx="0"/>
              <a:endCxn id="46098" idx="4"/>
            </p:cNvCxnSpPr>
            <p:nvPr/>
          </p:nvCxnSpPr>
          <p:spPr bwMode="auto">
            <a:xfrm flipV="1">
              <a:off x="1209" y="510"/>
              <a:ext cx="74" cy="338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 type="arrow" w="med" len="med"/>
            </a:ln>
          </p:spPr>
        </p:cxnSp>
        <p:cxnSp>
          <p:nvCxnSpPr>
            <p:cNvPr id="46104" name="AutoShape 31"/>
            <p:cNvCxnSpPr>
              <a:cxnSpLocks noChangeShapeType="1"/>
              <a:stCxn id="46097" idx="6"/>
              <a:endCxn id="46095" idx="2"/>
            </p:cNvCxnSpPr>
            <p:nvPr/>
          </p:nvCxnSpPr>
          <p:spPr bwMode="auto">
            <a:xfrm>
              <a:off x="680" y="880"/>
              <a:ext cx="485" cy="15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 type="arrow" w="med" len="med"/>
            </a:ln>
          </p:spPr>
        </p:cxnSp>
        <p:cxnSp>
          <p:nvCxnSpPr>
            <p:cNvPr id="46105" name="AutoShape 32"/>
            <p:cNvCxnSpPr>
              <a:cxnSpLocks noChangeShapeType="1"/>
              <a:stCxn id="46093" idx="6"/>
              <a:endCxn id="46092" idx="2"/>
            </p:cNvCxnSpPr>
            <p:nvPr/>
          </p:nvCxnSpPr>
          <p:spPr bwMode="auto">
            <a:xfrm flipV="1">
              <a:off x="632" y="207"/>
              <a:ext cx="399" cy="161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 type="arrow" w="med" len="med"/>
            </a:ln>
          </p:spPr>
        </p:cxnSp>
        <p:cxnSp>
          <p:nvCxnSpPr>
            <p:cNvPr id="46106" name="AutoShape 33"/>
            <p:cNvCxnSpPr>
              <a:cxnSpLocks noChangeShapeType="1"/>
              <a:stCxn id="46094" idx="4"/>
              <a:endCxn id="46093" idx="0"/>
            </p:cNvCxnSpPr>
            <p:nvPr/>
          </p:nvCxnSpPr>
          <p:spPr bwMode="auto">
            <a:xfrm>
              <a:off x="576" y="93"/>
              <a:ext cx="13" cy="229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 type="arrow" w="med" len="med"/>
            </a:ln>
          </p:spPr>
        </p:cxnSp>
        <p:cxnSp>
          <p:nvCxnSpPr>
            <p:cNvPr id="46107" name="AutoShape 34"/>
            <p:cNvCxnSpPr>
              <a:cxnSpLocks noChangeShapeType="1"/>
              <a:stCxn id="46100" idx="6"/>
              <a:endCxn id="46098" idx="2"/>
            </p:cNvCxnSpPr>
            <p:nvPr/>
          </p:nvCxnSpPr>
          <p:spPr bwMode="auto">
            <a:xfrm flipV="1">
              <a:off x="847" y="464"/>
              <a:ext cx="392" cy="100"/>
            </a:xfrm>
            <a:prstGeom prst="straightConnector1">
              <a:avLst/>
            </a:prstGeom>
            <a:noFill/>
            <a:ln w="25400">
              <a:solidFill>
                <a:schemeClr val="tx2"/>
              </a:solidFill>
              <a:round/>
              <a:headEnd type="arrow" w="med" len="med"/>
              <a:tailEnd/>
            </a:ln>
          </p:spPr>
        </p:cxnSp>
        <p:cxnSp>
          <p:nvCxnSpPr>
            <p:cNvPr id="46108" name="AutoShape 35"/>
            <p:cNvCxnSpPr>
              <a:cxnSpLocks noChangeShapeType="1"/>
              <a:stCxn id="46093" idx="3"/>
              <a:endCxn id="46099" idx="7"/>
            </p:cNvCxnSpPr>
            <p:nvPr/>
          </p:nvCxnSpPr>
          <p:spPr bwMode="auto">
            <a:xfrm flipH="1">
              <a:off x="388" y="400"/>
              <a:ext cx="170" cy="115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 type="arrow" w="med" len="med"/>
            </a:ln>
          </p:spPr>
        </p:cxnSp>
        <p:cxnSp>
          <p:nvCxnSpPr>
            <p:cNvPr id="46109" name="AutoShape 36"/>
            <p:cNvCxnSpPr>
              <a:cxnSpLocks noChangeShapeType="1"/>
              <a:stCxn id="46099" idx="3"/>
              <a:endCxn id="46114" idx="7"/>
            </p:cNvCxnSpPr>
            <p:nvPr/>
          </p:nvCxnSpPr>
          <p:spPr bwMode="auto">
            <a:xfrm flipH="1">
              <a:off x="81" y="582"/>
              <a:ext cx="248" cy="103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 type="arrow" w="med" len="med"/>
            </a:ln>
          </p:spPr>
        </p:cxnSp>
        <p:cxnSp>
          <p:nvCxnSpPr>
            <p:cNvPr id="46110" name="AutoShape 37"/>
            <p:cNvCxnSpPr>
              <a:cxnSpLocks noChangeShapeType="1"/>
              <a:stCxn id="46100" idx="3"/>
              <a:endCxn id="46097" idx="0"/>
            </p:cNvCxnSpPr>
            <p:nvPr/>
          </p:nvCxnSpPr>
          <p:spPr bwMode="auto">
            <a:xfrm flipH="1">
              <a:off x="638" y="596"/>
              <a:ext cx="136" cy="237"/>
            </a:xfrm>
            <a:prstGeom prst="straightConnector1">
              <a:avLst/>
            </a:prstGeom>
            <a:noFill/>
            <a:ln w="25400">
              <a:solidFill>
                <a:schemeClr val="tx2"/>
              </a:solidFill>
              <a:round/>
              <a:headEnd type="arrow" w="med" len="med"/>
              <a:tailEnd/>
            </a:ln>
          </p:spPr>
        </p:cxnSp>
        <p:cxnSp>
          <p:nvCxnSpPr>
            <p:cNvPr id="46111" name="AutoShape 38"/>
            <p:cNvCxnSpPr>
              <a:cxnSpLocks noChangeShapeType="1"/>
              <a:stCxn id="46096" idx="5"/>
              <a:endCxn id="46099" idx="1"/>
            </p:cNvCxnSpPr>
            <p:nvPr/>
          </p:nvCxnSpPr>
          <p:spPr bwMode="auto">
            <a:xfrm>
              <a:off x="74" y="400"/>
              <a:ext cx="255" cy="115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 type="arrow" w="med" len="med"/>
              <a:tailEnd/>
            </a:ln>
          </p:spPr>
        </p:cxnSp>
        <p:cxnSp>
          <p:nvCxnSpPr>
            <p:cNvPr id="46112" name="AutoShape 39"/>
            <p:cNvCxnSpPr>
              <a:cxnSpLocks noChangeShapeType="1"/>
              <a:stCxn id="46099" idx="5"/>
              <a:endCxn id="46097" idx="1"/>
            </p:cNvCxnSpPr>
            <p:nvPr/>
          </p:nvCxnSpPr>
          <p:spPr bwMode="auto">
            <a:xfrm>
              <a:off x="388" y="582"/>
              <a:ext cx="219" cy="265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 type="arrow" w="med" len="med"/>
            </a:ln>
          </p:spPr>
        </p:cxnSp>
        <p:cxnSp>
          <p:nvCxnSpPr>
            <p:cNvPr id="46113" name="AutoShape 40"/>
            <p:cNvCxnSpPr>
              <a:cxnSpLocks noChangeShapeType="1"/>
              <a:stCxn id="46100" idx="5"/>
              <a:endCxn id="46095" idx="1"/>
            </p:cNvCxnSpPr>
            <p:nvPr/>
          </p:nvCxnSpPr>
          <p:spPr bwMode="auto">
            <a:xfrm>
              <a:off x="834" y="596"/>
              <a:ext cx="344" cy="266"/>
            </a:xfrm>
            <a:prstGeom prst="straightConnector1">
              <a:avLst/>
            </a:prstGeom>
            <a:noFill/>
            <a:ln w="25400">
              <a:solidFill>
                <a:schemeClr val="tx2"/>
              </a:solidFill>
              <a:round/>
              <a:headEnd type="arrow" w="med" len="med"/>
              <a:tailEnd/>
            </a:ln>
          </p:spPr>
        </p:cxnSp>
        <p:sp>
          <p:nvSpPr>
            <p:cNvPr id="46114" name="AutoShape 41"/>
            <p:cNvSpPr>
              <a:spLocks noChangeArrowheads="1"/>
            </p:cNvSpPr>
            <p:nvPr/>
          </p:nvSpPr>
          <p:spPr bwMode="auto">
            <a:xfrm>
              <a:off x="7" y="671"/>
              <a:ext cx="87" cy="93"/>
            </a:xfrm>
            <a:prstGeom prst="flowChartConnector">
              <a:avLst/>
            </a:prstGeom>
            <a:solidFill>
              <a:srgbClr val="00FF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</a:pPr>
              <a:endParaRPr lang="zh-CN" altLang="en-US" b="1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endParaRPr>
            </a:p>
          </p:txBody>
        </p:sp>
        <p:cxnSp>
          <p:nvCxnSpPr>
            <p:cNvPr id="46115" name="AutoShape 42"/>
            <p:cNvCxnSpPr>
              <a:cxnSpLocks noChangeShapeType="1"/>
              <a:stCxn id="46096" idx="4"/>
              <a:endCxn id="46114" idx="0"/>
            </p:cNvCxnSpPr>
            <p:nvPr/>
          </p:nvCxnSpPr>
          <p:spPr bwMode="auto">
            <a:xfrm>
              <a:off x="44" y="414"/>
              <a:ext cx="7" cy="257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 type="arrow" w="med" len="med"/>
            </a:ln>
          </p:spPr>
        </p:cxnSp>
        <p:cxnSp>
          <p:nvCxnSpPr>
            <p:cNvPr id="46116" name="AutoShape 43"/>
            <p:cNvCxnSpPr>
              <a:cxnSpLocks noChangeShapeType="1"/>
              <a:stCxn id="46097" idx="7"/>
              <a:endCxn id="46098" idx="3"/>
            </p:cNvCxnSpPr>
            <p:nvPr/>
          </p:nvCxnSpPr>
          <p:spPr bwMode="auto">
            <a:xfrm flipV="1">
              <a:off x="668" y="497"/>
              <a:ext cx="584" cy="350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 type="arrow" w="med" len="med"/>
            </a:ln>
          </p:spPr>
        </p:cxnSp>
        <p:cxnSp>
          <p:nvCxnSpPr>
            <p:cNvPr id="46117" name="AutoShape 32"/>
            <p:cNvCxnSpPr>
              <a:cxnSpLocks noChangeShapeType="1"/>
              <a:stCxn id="46100" idx="7"/>
              <a:endCxn id="46092" idx="3"/>
            </p:cNvCxnSpPr>
            <p:nvPr/>
          </p:nvCxnSpPr>
          <p:spPr bwMode="auto">
            <a:xfrm flipV="1">
              <a:off x="834" y="240"/>
              <a:ext cx="210" cy="291"/>
            </a:xfrm>
            <a:prstGeom prst="straightConnector1">
              <a:avLst/>
            </a:prstGeom>
            <a:noFill/>
            <a:ln w="25400">
              <a:solidFill>
                <a:schemeClr val="tx2"/>
              </a:solidFill>
              <a:round/>
              <a:headEnd type="arrow" w="med" len="med"/>
              <a:tailEnd/>
            </a:ln>
          </p:spPr>
        </p:cxnSp>
        <p:cxnSp>
          <p:nvCxnSpPr>
            <p:cNvPr id="46118" name="AutoShape 32"/>
            <p:cNvCxnSpPr>
              <a:cxnSpLocks noChangeShapeType="1"/>
              <a:stCxn id="46094" idx="5"/>
              <a:endCxn id="46100" idx="0"/>
            </p:cNvCxnSpPr>
            <p:nvPr/>
          </p:nvCxnSpPr>
          <p:spPr bwMode="auto">
            <a:xfrm>
              <a:off x="606" y="79"/>
              <a:ext cx="198" cy="438"/>
            </a:xfrm>
            <a:prstGeom prst="straightConnector1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arrow" w="med" len="med"/>
            </a:ln>
          </p:spPr>
        </p:cxnSp>
        <p:cxnSp>
          <p:nvCxnSpPr>
            <p:cNvPr id="46119" name="AutoShape 32"/>
            <p:cNvCxnSpPr>
              <a:cxnSpLocks noChangeShapeType="1"/>
              <a:stCxn id="46099" idx="6"/>
              <a:endCxn id="46100" idx="2"/>
            </p:cNvCxnSpPr>
            <p:nvPr/>
          </p:nvCxnSpPr>
          <p:spPr bwMode="auto">
            <a:xfrm>
              <a:off x="401" y="549"/>
              <a:ext cx="360" cy="15"/>
            </a:xfrm>
            <a:prstGeom prst="straightConnector1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arrow" w="med" len="med"/>
            </a:ln>
          </p:spPr>
        </p:cxnSp>
      </p:grpSp>
      <p:sp>
        <p:nvSpPr>
          <p:cNvPr id="628831" name="Line 95"/>
          <p:cNvSpPr>
            <a:spLocks noChangeShapeType="1"/>
          </p:cNvSpPr>
          <p:nvPr/>
        </p:nvSpPr>
        <p:spPr bwMode="auto">
          <a:xfrm>
            <a:off x="4283075" y="3422650"/>
            <a:ext cx="720725" cy="1588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8832" name="Rectangle 96"/>
          <p:cNvSpPr>
            <a:spLocks noChangeArrowheads="1"/>
          </p:cNvSpPr>
          <p:nvPr/>
        </p:nvSpPr>
        <p:spPr bwMode="auto">
          <a:xfrm>
            <a:off x="1856075" y="4359275"/>
            <a:ext cx="2126679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CN" dirty="0" smtClean="0"/>
              <a:t>Association</a:t>
            </a:r>
            <a:endParaRPr lang="en-US" altLang="zh-CN" dirty="0"/>
          </a:p>
          <a:p>
            <a:r>
              <a:rPr lang="en-US" altLang="zh-CN" dirty="0" smtClean="0"/>
              <a:t>(undirected network)</a:t>
            </a:r>
            <a:endParaRPr lang="en-US" altLang="zh-CN" dirty="0"/>
          </a:p>
        </p:txBody>
      </p:sp>
      <p:sp>
        <p:nvSpPr>
          <p:cNvPr id="628833" name="Rectangle 97"/>
          <p:cNvSpPr>
            <a:spLocks noChangeArrowheads="1"/>
          </p:cNvSpPr>
          <p:nvPr/>
        </p:nvSpPr>
        <p:spPr bwMode="auto">
          <a:xfrm>
            <a:off x="5232218" y="5078413"/>
            <a:ext cx="189584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CN" dirty="0" smtClean="0"/>
              <a:t>Directionality</a:t>
            </a:r>
          </a:p>
          <a:p>
            <a:r>
              <a:rPr lang="en-US" altLang="zh-CN" dirty="0" smtClean="0"/>
              <a:t>Causality</a:t>
            </a:r>
            <a:endParaRPr lang="en-US" altLang="zh-CN" dirty="0"/>
          </a:p>
          <a:p>
            <a:r>
              <a:rPr lang="en-US" altLang="zh-CN" dirty="0" smtClean="0"/>
              <a:t>(directed network)</a:t>
            </a:r>
          </a:p>
        </p:txBody>
      </p:sp>
      <p:sp>
        <p:nvSpPr>
          <p:cNvPr id="9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Computational Methodology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1263529" y="1320224"/>
            <a:ext cx="2595582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kumimoji="1" lang="en-US" altLang="zh-CN" sz="3200" b="1" dirty="0" smtClean="0">
                <a:solidFill>
                  <a:srgbClr val="FFFF00"/>
                </a:solidFill>
              </a:rPr>
              <a:t>Directionality</a:t>
            </a:r>
            <a:endParaRPr kumimoji="1" lang="en-US" altLang="zh-CN" sz="3200" b="1" dirty="0">
              <a:solidFill>
                <a:srgbClr val="FFFF00"/>
              </a:solidFill>
              <a:ea typeface="宋体" charset="0"/>
              <a:cs typeface="宋体" charset="0"/>
            </a:endParaRPr>
          </a:p>
        </p:txBody>
      </p:sp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3464897"/>
      </p:ext>
    </p:extLst>
  </p:cSld>
  <p:clrMapOvr>
    <a:masterClrMapping/>
  </p:clrMapOvr>
  <p:transition xmlns:p14="http://schemas.microsoft.com/office/powerpoint/2010/main" advTm="605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288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288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288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288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288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288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628831" grpId="0" animBg="1"/>
      <p:bldP spid="628832" grpId="0"/>
      <p:bldP spid="6288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411413" y="333375"/>
            <a:ext cx="4608512" cy="1257300"/>
          </a:xfrm>
        </p:spPr>
        <p:txBody>
          <a:bodyPr/>
          <a:lstStyle/>
          <a:p>
            <a:r>
              <a:rPr lang="en-US" altLang="zh-CN" sz="4000">
                <a:solidFill>
                  <a:srgbClr val="FFFF00"/>
                </a:solidFill>
                <a:latin typeface="Arial Black" charset="0"/>
                <a:ea typeface="隶书" pitchFamily="49" charset="-122"/>
                <a:cs typeface="隶书" pitchFamily="49" charset="-122"/>
              </a:rPr>
              <a:t>Outline</a:t>
            </a:r>
          </a:p>
        </p:txBody>
      </p:sp>
      <p:sp>
        <p:nvSpPr>
          <p:cNvPr id="448515" name="Rectangle 3"/>
          <p:cNvSpPr>
            <a:spLocks noChangeArrowheads="1"/>
          </p:cNvSpPr>
          <p:nvPr/>
        </p:nvSpPr>
        <p:spPr bwMode="auto">
          <a:xfrm>
            <a:off x="827088" y="1557338"/>
            <a:ext cx="8316912" cy="448327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  <a:cs typeface="+mn-cs"/>
              </a:rPr>
              <a:t>  Resting-State </a:t>
            </a:r>
            <a:r>
              <a:rPr kumimoji="1" lang="en-US" altLang="zh-CN" sz="3200" b="1" dirty="0" err="1" smtClean="0">
                <a:latin typeface="Times New Roman" pitchFamily="18" charset="0"/>
                <a:ea typeface="隶书" pitchFamily="49" charset="-122"/>
                <a:cs typeface="+mn-cs"/>
              </a:rPr>
              <a:t>fMRI</a:t>
            </a: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  <a:cs typeface="+mn-cs"/>
              </a:rPr>
              <a:t>: Principles</a:t>
            </a: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3200" b="1" dirty="0">
                <a:latin typeface="Times New Roman" pitchFamily="18" charset="0"/>
                <a:ea typeface="隶书" pitchFamily="49" charset="-122"/>
                <a:cs typeface="+mn-cs"/>
              </a:rPr>
              <a:t>  Computational</a:t>
            </a: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  <a:cs typeface="+mn-cs"/>
              </a:rPr>
              <a:t> Algorithms</a:t>
            </a: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3200" b="1" dirty="0">
                <a:latin typeface="Times New Roman" pitchFamily="18" charset="0"/>
                <a:ea typeface="隶书" pitchFamily="49" charset="-122"/>
                <a:cs typeface="+mn-cs"/>
              </a:rPr>
              <a:t> </a:t>
            </a: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  <a:cs typeface="+mn-cs"/>
              </a:rPr>
              <a:t> Methodological Issues </a:t>
            </a:r>
            <a:endParaRPr kumimoji="1" lang="en-US" altLang="zh-CN" sz="3200" b="1" dirty="0">
              <a:latin typeface="Times New Roman" pitchFamily="18" charset="0"/>
              <a:ea typeface="隶书" pitchFamily="49" charset="-122"/>
              <a:cs typeface="+mn-cs"/>
            </a:endParaRP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3200" b="1" dirty="0">
                <a:latin typeface="Times New Roman" pitchFamily="18" charset="0"/>
                <a:ea typeface="隶书" pitchFamily="49" charset="-122"/>
                <a:cs typeface="+mn-cs"/>
              </a:rPr>
              <a:t>  Applications to</a:t>
            </a: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  <a:cs typeface="+mn-cs"/>
              </a:rPr>
              <a:t> Brain </a:t>
            </a:r>
            <a:r>
              <a:rPr kumimoji="1" lang="en-US" altLang="zh-CN" sz="3200" b="1" dirty="0">
                <a:latin typeface="Times New Roman" pitchFamily="18" charset="0"/>
                <a:ea typeface="隶书" pitchFamily="49" charset="-122"/>
                <a:cs typeface="+mn-cs"/>
              </a:rPr>
              <a:t>D</a:t>
            </a: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  <a:cs typeface="+mn-cs"/>
              </a:rPr>
              <a:t>isorders</a:t>
            </a: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  <a:cs typeface="+mn-cs"/>
              </a:rPr>
              <a:t>  Introduction to DPARSF</a:t>
            </a: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endParaRPr kumimoji="1" lang="en-US" altLang="zh-CN" sz="3200" b="1" dirty="0">
              <a:latin typeface="Times New Roman" pitchFamily="18" charset="0"/>
              <a:ea typeface="隶书" pitchFamily="49" charset="-122"/>
              <a:cs typeface="+mn-cs"/>
            </a:endParaRPr>
          </a:p>
        </p:txBody>
      </p:sp>
      <p:sp>
        <p:nvSpPr>
          <p:cNvPr id="448516" name="Line 4"/>
          <p:cNvSpPr>
            <a:spLocks noChangeShapeType="1"/>
          </p:cNvSpPr>
          <p:nvPr/>
        </p:nvSpPr>
        <p:spPr bwMode="auto">
          <a:xfrm>
            <a:off x="252413" y="2057400"/>
            <a:ext cx="647700" cy="0"/>
          </a:xfrm>
          <a:prstGeom prst="line">
            <a:avLst/>
          </a:prstGeom>
          <a:noFill/>
          <a:ln w="190500">
            <a:solidFill>
              <a:srgbClr val="FFFF00"/>
            </a:solidFill>
            <a:round/>
            <a:headEnd/>
            <a:tailEnd type="triangl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1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36DF8E29-D3D1-8047-8A0E-8514FA07FBE0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2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xmlns:p14="http://schemas.microsoft.com/office/powerpoint/2010/main" advTm="58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485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100E5DF2-A67F-E94C-9AA3-0954A62EA129}" type="slidenum">
              <a:rPr lang="en-US" altLang="zh-CN"/>
              <a:pPr/>
              <a:t>20</a:t>
            </a:fld>
            <a:endParaRPr lang="en-US" altLang="zh-CN"/>
          </a:p>
        </p:txBody>
      </p:sp>
      <p:sp>
        <p:nvSpPr>
          <p:cNvPr id="342019" name="Rectangle 3"/>
          <p:cNvSpPr>
            <a:spLocks noChangeArrowheads="1"/>
          </p:cNvSpPr>
          <p:nvPr/>
        </p:nvSpPr>
        <p:spPr bwMode="auto">
          <a:xfrm>
            <a:off x="971550" y="2185547"/>
            <a:ext cx="7696200" cy="353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20000"/>
              </a:spcBef>
              <a:buFontTx/>
              <a:buChar char="•"/>
            </a:pPr>
            <a:r>
              <a:rPr kumimoji="1" lang="en-US" altLang="zh-CN" sz="2800" dirty="0" smtClean="0"/>
              <a:t> Statistical techniques</a:t>
            </a:r>
          </a:p>
          <a:p>
            <a:pPr lvl="1" algn="l">
              <a:spcBef>
                <a:spcPct val="20000"/>
              </a:spcBef>
              <a:buFontTx/>
              <a:buChar char="•"/>
            </a:pPr>
            <a:r>
              <a:rPr kumimoji="1" lang="en-US" altLang="zh-CN" dirty="0">
                <a:solidFill>
                  <a:srgbClr val="FFFFFF"/>
                </a:solidFill>
              </a:rPr>
              <a:t> Structural Equation Modeling (McIntosh and Gonzalez-Lima, 1994) </a:t>
            </a:r>
          </a:p>
          <a:p>
            <a:pPr lvl="1" algn="l">
              <a:spcBef>
                <a:spcPct val="20000"/>
              </a:spcBef>
              <a:buFontTx/>
              <a:buChar char="•"/>
            </a:pPr>
            <a:r>
              <a:rPr kumimoji="1" lang="en-US" altLang="zh-CN" dirty="0">
                <a:solidFill>
                  <a:srgbClr val="FFFFFF"/>
                </a:solidFill>
              </a:rPr>
              <a:t> Dynamic Causal Modeling (</a:t>
            </a:r>
            <a:r>
              <a:rPr kumimoji="1" lang="en-US" altLang="zh-CN" dirty="0" err="1">
                <a:solidFill>
                  <a:srgbClr val="FFFFFF"/>
                </a:solidFill>
              </a:rPr>
              <a:t>Friston</a:t>
            </a:r>
            <a:r>
              <a:rPr kumimoji="1" lang="en-US" altLang="zh-CN" dirty="0">
                <a:solidFill>
                  <a:srgbClr val="FFFFFF"/>
                </a:solidFill>
              </a:rPr>
              <a:t> et al., 2003) </a:t>
            </a:r>
          </a:p>
          <a:p>
            <a:pPr lvl="1" algn="l">
              <a:spcBef>
                <a:spcPct val="20000"/>
              </a:spcBef>
              <a:buFontTx/>
              <a:buChar char="•"/>
            </a:pPr>
            <a:r>
              <a:rPr kumimoji="1" lang="en-US" altLang="zh-CN" dirty="0">
                <a:solidFill>
                  <a:srgbClr val="FFFFFF"/>
                </a:solidFill>
              </a:rPr>
              <a:t> Granger causality analysis (</a:t>
            </a:r>
            <a:r>
              <a:rPr kumimoji="1" lang="en-US" altLang="zh-CN" dirty="0">
                <a:solidFill>
                  <a:srgbClr val="FFFF00"/>
                </a:solidFill>
              </a:rPr>
              <a:t>GCA</a:t>
            </a:r>
            <a:r>
              <a:rPr kumimoji="1" lang="en-US" altLang="zh-CN" dirty="0">
                <a:solidFill>
                  <a:srgbClr val="FFFFFF"/>
                </a:solidFill>
              </a:rPr>
              <a:t>) (Granger, 1969; Goebel et al., 2003) </a:t>
            </a:r>
          </a:p>
          <a:p>
            <a:pPr lvl="1" algn="l">
              <a:spcBef>
                <a:spcPct val="20000"/>
              </a:spcBef>
              <a:buFontTx/>
              <a:buChar char="•"/>
            </a:pPr>
            <a:r>
              <a:rPr kumimoji="1" lang="en-US" altLang="zh-CN" dirty="0">
                <a:solidFill>
                  <a:srgbClr val="FFFFFF"/>
                </a:solidFill>
              </a:rPr>
              <a:t> ...</a:t>
            </a:r>
            <a:r>
              <a:rPr kumimoji="1" lang="en-US" altLang="zh-CN" dirty="0" smtClean="0">
                <a:solidFill>
                  <a:srgbClr val="FFFFFF"/>
                </a:solidFill>
              </a:rPr>
              <a:t>.</a:t>
            </a:r>
            <a:endParaRPr kumimoji="1" lang="en-US" altLang="zh-CN" sz="2800" dirty="0" smtClean="0"/>
          </a:p>
          <a:p>
            <a:pPr algn="l">
              <a:spcBef>
                <a:spcPct val="20000"/>
              </a:spcBef>
              <a:buFontTx/>
              <a:buChar char="•"/>
            </a:pPr>
            <a:r>
              <a:rPr kumimoji="1" lang="en-US" altLang="zh-CN" sz="2800" dirty="0" smtClean="0"/>
              <a:t> </a:t>
            </a:r>
            <a:r>
              <a:rPr lang="en-US" sz="2800" dirty="0"/>
              <a:t>Lesion studies</a:t>
            </a:r>
            <a:r>
              <a:rPr kumimoji="1" lang="en-US" altLang="zh-CN" sz="2800" dirty="0" smtClean="0"/>
              <a:t> </a:t>
            </a:r>
          </a:p>
          <a:p>
            <a:pPr algn="l">
              <a:spcBef>
                <a:spcPct val="20000"/>
              </a:spcBef>
              <a:buFontTx/>
              <a:buChar char="•"/>
            </a:pPr>
            <a:r>
              <a:rPr kumimoji="1" lang="en-US" altLang="zh-CN" sz="2800" dirty="0" smtClean="0"/>
              <a:t> </a:t>
            </a:r>
            <a:r>
              <a:rPr lang="en-US" sz="2800" dirty="0"/>
              <a:t>Brain </a:t>
            </a:r>
            <a:r>
              <a:rPr lang="en-US" sz="2800" dirty="0" smtClean="0"/>
              <a:t>stimulation</a:t>
            </a:r>
            <a:endParaRPr kumimoji="1" lang="en-US" altLang="zh-CN" sz="2800" dirty="0">
              <a:solidFill>
                <a:srgbClr val="FFFFFF"/>
              </a:solidFill>
            </a:endParaRPr>
          </a:p>
          <a:p>
            <a:pPr algn="l"/>
            <a:endParaRPr kumimoji="1" lang="en-US" altLang="zh-CN" sz="2800" dirty="0">
              <a:solidFill>
                <a:srgbClr val="FFFFFF"/>
              </a:solidFill>
              <a:latin typeface="Comic Sans MS" charset="0"/>
              <a:ea typeface="隶书" pitchFamily="49" charset="-122"/>
              <a:cs typeface="隶书" pitchFamily="49" charset="-122"/>
            </a:endParaRPr>
          </a:p>
        </p:txBody>
      </p:sp>
      <p:pic>
        <p:nvPicPr>
          <p:cNvPr id="342020" name="MacOS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263529" y="1320224"/>
            <a:ext cx="2595582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kumimoji="1" lang="en-US" altLang="zh-CN" sz="3200" b="1" dirty="0" smtClean="0">
                <a:solidFill>
                  <a:srgbClr val="FFFF00"/>
                </a:solidFill>
              </a:rPr>
              <a:t>Directionality</a:t>
            </a:r>
            <a:endParaRPr kumimoji="1" lang="en-US" altLang="zh-CN" sz="3200" b="1" dirty="0">
              <a:solidFill>
                <a:srgbClr val="FFFF00"/>
              </a:solidFill>
              <a:ea typeface="宋体" charset="0"/>
              <a:cs typeface="宋体" charset="0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Computational Methodology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-324544" y="6381328"/>
            <a:ext cx="45370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zh-CN" dirty="0" smtClean="0"/>
              <a:t>Craddock, , Yan et al., 2013. </a:t>
            </a:r>
            <a:r>
              <a:rPr lang="en-US" dirty="0"/>
              <a:t>Nat Methods</a:t>
            </a:r>
            <a:endParaRPr lang="en-US" altLang="zh-CN" dirty="0"/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086176"/>
      </p:ext>
    </p:extLst>
  </p:cSld>
  <p:clrMapOvr>
    <a:masterClrMapping/>
  </p:clrMapOvr>
  <p:transition xmlns:p14="http://schemas.microsoft.com/office/powerpoint/2010/main" advTm="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420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2020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1936750" y="6405563"/>
            <a:ext cx="1809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defTabSz="722313" eaLnBrk="0" hangingPunct="0">
              <a:spcBef>
                <a:spcPct val="0"/>
              </a:spcBef>
            </a:pPr>
            <a:endParaRPr lang="zh-CN" altLang="en-US" sz="3200"/>
          </a:p>
        </p:txBody>
      </p:sp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4500563" y="6367463"/>
            <a:ext cx="38163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zh-CN"/>
              <a:t>Sridharan et al., 2008. PNAS</a:t>
            </a:r>
          </a:p>
        </p:txBody>
      </p:sp>
      <p:sp>
        <p:nvSpPr>
          <p:cNvPr id="54276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CA155FD5-7BBA-E94E-98BD-E6EF5DB1120F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21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54278" name="Rectangle 6"/>
          <p:cNvSpPr>
            <a:spLocks noChangeArrowheads="1"/>
          </p:cNvSpPr>
          <p:nvPr/>
        </p:nvSpPr>
        <p:spPr bwMode="auto">
          <a:xfrm>
            <a:off x="971550" y="836613"/>
            <a:ext cx="5616575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kumimoji="1" lang="zh-CN" altLang="en-US" sz="2200" b="1">
                <a:solidFill>
                  <a:srgbClr val="FFFF00"/>
                </a:solidFill>
                <a:ea typeface="隶书" pitchFamily="49" charset="-122"/>
                <a:cs typeface="隶书" pitchFamily="49" charset="-122"/>
              </a:rPr>
              <a:t> </a:t>
            </a:r>
            <a:r>
              <a:rPr kumimoji="1" lang="en-US" altLang="zh-CN" sz="2200" b="1">
                <a:solidFill>
                  <a:srgbClr val="FFFF00"/>
                </a:solidFill>
                <a:ea typeface="隶书" pitchFamily="49" charset="-122"/>
                <a:cs typeface="隶书" pitchFamily="49" charset="-122"/>
              </a:rPr>
              <a:t>GCA in RS-fMRI</a:t>
            </a:r>
            <a:endParaRPr kumimoji="1" lang="zh-CN" altLang="en-US" sz="2200" b="1">
              <a:solidFill>
                <a:srgbClr val="FFFF00"/>
              </a:solidFill>
              <a:ea typeface="隶书" pitchFamily="49" charset="-122"/>
              <a:cs typeface="隶书" pitchFamily="49" charset="-122"/>
            </a:endParaRPr>
          </a:p>
        </p:txBody>
      </p:sp>
      <p:pic>
        <p:nvPicPr>
          <p:cNvPr id="54279" name="Picture 9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2484438" y="1773238"/>
            <a:ext cx="4968875" cy="4227512"/>
          </a:xfrm>
          <a:noFill/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762000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Computational Methodology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42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1AF82E2A-CDB6-EE47-A7D0-C3C7CC63076A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22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971550" y="836613"/>
            <a:ext cx="5616575" cy="571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kumimoji="1" lang="zh-CN" altLang="en-US" sz="2200" b="1" dirty="0" smtClean="0">
                <a:solidFill>
                  <a:srgbClr val="FFFF00"/>
                </a:solidFill>
                <a:ea typeface="隶书" pitchFamily="49" charset="-122"/>
                <a:cs typeface="隶书" pitchFamily="49" charset="-122"/>
              </a:rPr>
              <a:t> </a:t>
            </a:r>
            <a:r>
              <a:rPr kumimoji="1" lang="en-US" sz="2200" b="1" dirty="0" smtClean="0">
                <a:solidFill>
                  <a:srgbClr val="FFFF00"/>
                </a:solidFill>
                <a:ea typeface="隶书" pitchFamily="49" charset="-122"/>
                <a:cs typeface="隶书" pitchFamily="49" charset="-122"/>
              </a:rPr>
              <a:t>GCA in RS-</a:t>
            </a:r>
            <a:r>
              <a:rPr kumimoji="1" lang="en-US" sz="2200" b="1" dirty="0" err="1" smtClean="0">
                <a:solidFill>
                  <a:srgbClr val="FFFF00"/>
                </a:solidFill>
                <a:ea typeface="隶书" pitchFamily="49" charset="-122"/>
                <a:cs typeface="隶书" pitchFamily="49" charset="-122"/>
              </a:rPr>
              <a:t>fMRI</a:t>
            </a:r>
            <a:endParaRPr kumimoji="1" lang="zh-CN" altLang="en-US" sz="2200" b="1" dirty="0">
              <a:solidFill>
                <a:srgbClr val="FFFF00"/>
              </a:solidFill>
              <a:ea typeface="隶书" pitchFamily="49" charset="-122"/>
              <a:cs typeface="隶书" pitchFamily="49" charset="-122"/>
            </a:endParaRPr>
          </a:p>
        </p:txBody>
      </p:sp>
      <p:sp>
        <p:nvSpPr>
          <p:cNvPr id="60422" name="Rectangle 3"/>
          <p:cNvSpPr>
            <a:spLocks noChangeArrowheads="1"/>
          </p:cNvSpPr>
          <p:nvPr/>
        </p:nvSpPr>
        <p:spPr bwMode="auto">
          <a:xfrm>
            <a:off x="8077199" y="3965034"/>
            <a:ext cx="1066801" cy="12003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zh-CN" dirty="0"/>
              <a:t>Yan et al., 2011. </a:t>
            </a:r>
          </a:p>
          <a:p>
            <a:pPr eaLnBrk="0" hangingPunct="0">
              <a:spcBef>
                <a:spcPct val="0"/>
              </a:spcBef>
            </a:pPr>
            <a:r>
              <a:rPr lang="en-US" altLang="zh-CN" dirty="0" err="1"/>
              <a:t>PLoS</a:t>
            </a:r>
            <a:r>
              <a:rPr lang="en-US" altLang="zh-CN" dirty="0"/>
              <a:t> ONE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762000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Computational Methodology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pic>
        <p:nvPicPr>
          <p:cNvPr id="7" name="Picture 5" descr="Figure 3 Hubs副本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87450" y="17463"/>
            <a:ext cx="6840538" cy="684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22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2F3B119F-BA53-4747-86FD-38914A249657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23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971550" y="836613"/>
            <a:ext cx="5616575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kumimoji="1" lang="zh-CN" altLang="en-US" sz="2200" b="1">
                <a:solidFill>
                  <a:srgbClr val="FFFF00"/>
                </a:solidFill>
                <a:ea typeface="隶书" pitchFamily="49" charset="-122"/>
                <a:cs typeface="隶书" pitchFamily="49" charset="-122"/>
              </a:rPr>
              <a:t> </a:t>
            </a:r>
            <a:r>
              <a:rPr kumimoji="1" lang="en-US" altLang="zh-CN" sz="2200" b="1">
                <a:solidFill>
                  <a:srgbClr val="FFFF00"/>
                </a:solidFill>
                <a:ea typeface="隶书" pitchFamily="49" charset="-122"/>
                <a:cs typeface="隶书" pitchFamily="49" charset="-122"/>
              </a:rPr>
              <a:t>Results and discussion</a:t>
            </a:r>
            <a:endParaRPr kumimoji="1" lang="zh-CN" altLang="en-US" sz="2200" b="1">
              <a:solidFill>
                <a:srgbClr val="FFFF00"/>
              </a:solidFill>
              <a:ea typeface="隶书" pitchFamily="49" charset="-122"/>
              <a:cs typeface="隶书" pitchFamily="49" charset="-122"/>
            </a:endParaRPr>
          </a:p>
        </p:txBody>
      </p:sp>
      <p:pic>
        <p:nvPicPr>
          <p:cNvPr id="72709" name="Picture 5" descr="Figure 3 Hubs副本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87450" y="17463"/>
            <a:ext cx="6840538" cy="684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0" name="Picture 6" descr="Fox2005Fi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42988" y="3200400"/>
            <a:ext cx="714375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11" name="Rectangle 7"/>
          <p:cNvSpPr>
            <a:spLocks noChangeArrowheads="1"/>
          </p:cNvSpPr>
          <p:nvPr/>
        </p:nvSpPr>
        <p:spPr bwMode="auto">
          <a:xfrm>
            <a:off x="8172450" y="4581525"/>
            <a:ext cx="3744913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l" eaLnBrk="0" hangingPunct="0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sz="1400" b="1"/>
              <a:t>Fox et al.,</a:t>
            </a:r>
          </a:p>
          <a:p>
            <a:pPr marL="342900" indent="-342900" algn="l" eaLnBrk="0" hangingPunct="0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sz="1400" b="1"/>
              <a:t> 2005. </a:t>
            </a:r>
          </a:p>
          <a:p>
            <a:pPr marL="342900" indent="-342900" algn="l" eaLnBrk="0" hangingPunct="0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sz="1400" b="1"/>
              <a:t>PNAS</a:t>
            </a:r>
          </a:p>
          <a:p>
            <a:pPr marL="342900" indent="-342900" algn="l" eaLnBrk="0" hangingPunct="0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endParaRPr kumimoji="1" lang="zh-CN" altLang="en-US" sz="1400" b="1"/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28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6C7F08AD-2449-1647-B33F-313AED771C87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24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4756" name="Rectangle 4"/>
          <p:cNvSpPr>
            <a:spLocks noChangeArrowheads="1"/>
          </p:cNvSpPr>
          <p:nvPr/>
        </p:nvSpPr>
        <p:spPr bwMode="auto">
          <a:xfrm>
            <a:off x="971550" y="836613"/>
            <a:ext cx="5616575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kumimoji="1" lang="zh-CN" altLang="en-US" sz="2200" b="1">
                <a:solidFill>
                  <a:srgbClr val="FFFF00"/>
                </a:solidFill>
                <a:ea typeface="隶书" pitchFamily="49" charset="-122"/>
                <a:cs typeface="隶书" pitchFamily="49" charset="-122"/>
              </a:rPr>
              <a:t> </a:t>
            </a:r>
            <a:r>
              <a:rPr kumimoji="1" lang="en-US" altLang="zh-CN" sz="2200" b="1">
                <a:solidFill>
                  <a:srgbClr val="FFFF00"/>
                </a:solidFill>
                <a:ea typeface="隶书" pitchFamily="49" charset="-122"/>
                <a:cs typeface="隶书" pitchFamily="49" charset="-122"/>
              </a:rPr>
              <a:t>Results and discussion</a:t>
            </a:r>
            <a:endParaRPr kumimoji="1" lang="zh-CN" altLang="en-US" sz="2200" b="1">
              <a:solidFill>
                <a:srgbClr val="FFFF00"/>
              </a:solidFill>
              <a:ea typeface="隶书" pitchFamily="49" charset="-122"/>
              <a:cs typeface="隶书" pitchFamily="49" charset="-122"/>
            </a:endParaRPr>
          </a:p>
        </p:txBody>
      </p:sp>
      <p:pic>
        <p:nvPicPr>
          <p:cNvPr id="74757" name="Picture 5" descr="Figure 3 Hubs副本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87450" y="17463"/>
            <a:ext cx="6840538" cy="684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8" name="Rectangle 7"/>
          <p:cNvSpPr>
            <a:spLocks noChangeArrowheads="1"/>
          </p:cNvSpPr>
          <p:nvPr/>
        </p:nvSpPr>
        <p:spPr bwMode="auto">
          <a:xfrm>
            <a:off x="8027988" y="1700213"/>
            <a:ext cx="3744912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algn="l" eaLnBrk="0" hangingPunct="0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sz="1400" b="1"/>
              <a:t>Fox et al.,</a:t>
            </a:r>
          </a:p>
          <a:p>
            <a:pPr marL="342900" indent="-342900" algn="l" eaLnBrk="0" hangingPunct="0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sz="1400" b="1"/>
              <a:t> 2005. </a:t>
            </a:r>
          </a:p>
          <a:p>
            <a:pPr marL="342900" indent="-342900" algn="l" eaLnBrk="0" hangingPunct="0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sz="1400" b="1"/>
              <a:t>PNAS</a:t>
            </a:r>
          </a:p>
          <a:p>
            <a:pPr marL="342900" indent="-342900" algn="l" eaLnBrk="0" hangingPunct="0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endParaRPr kumimoji="1" lang="zh-CN" altLang="en-US" sz="1400" b="1"/>
          </a:p>
        </p:txBody>
      </p:sp>
      <p:pic>
        <p:nvPicPr>
          <p:cNvPr id="74759" name="Picture 8" descr="Figure 3 Hubs副本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87450" y="17463"/>
            <a:ext cx="6840538" cy="684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60" name="Picture 9" descr="Fox2005Fi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87450" y="0"/>
            <a:ext cx="6769100" cy="346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27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1AF82E2A-CDB6-EE47-A7D0-C3C7CC63076A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25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971550" y="836613"/>
            <a:ext cx="5616575" cy="571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kumimoji="1" lang="zh-CN" altLang="en-US" sz="2200" b="1" dirty="0" smtClean="0">
                <a:solidFill>
                  <a:srgbClr val="FFFF00"/>
                </a:solidFill>
                <a:ea typeface="隶书" pitchFamily="49" charset="-122"/>
                <a:cs typeface="隶书" pitchFamily="49" charset="-122"/>
              </a:rPr>
              <a:t> </a:t>
            </a:r>
            <a:r>
              <a:rPr kumimoji="1" lang="en-US" sz="2200" b="1" dirty="0" smtClean="0">
                <a:solidFill>
                  <a:srgbClr val="FFFF00"/>
                </a:solidFill>
                <a:ea typeface="隶书" pitchFamily="49" charset="-122"/>
                <a:cs typeface="隶书" pitchFamily="49" charset="-122"/>
              </a:rPr>
              <a:t>GCA</a:t>
            </a:r>
            <a:endParaRPr kumimoji="1" lang="zh-CN" altLang="en-US" sz="2200" b="1" dirty="0">
              <a:solidFill>
                <a:srgbClr val="FFFF00"/>
              </a:solidFill>
              <a:ea typeface="隶书" pitchFamily="49" charset="-122"/>
              <a:cs typeface="隶书" pitchFamily="49" charset="-122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762000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Computational Methodology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3927" y="0"/>
            <a:ext cx="4993543" cy="7173416"/>
          </a:xfrm>
          <a:prstGeom prst="rect">
            <a:avLst/>
          </a:prstGeom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899592" y="5805264"/>
            <a:ext cx="2520280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zh-CN" dirty="0" err="1" smtClean="0"/>
              <a:t>Zang</a:t>
            </a:r>
            <a:r>
              <a:rPr lang="en-US" altLang="zh-CN" dirty="0"/>
              <a:t>, Yan et al., 2012</a:t>
            </a:r>
            <a:r>
              <a:rPr lang="en-US" altLang="zh-CN" dirty="0" smtClean="0"/>
              <a:t>.</a:t>
            </a:r>
          </a:p>
          <a:p>
            <a:pPr eaLnBrk="0" hangingPunct="0">
              <a:spcBef>
                <a:spcPct val="0"/>
              </a:spcBef>
            </a:pPr>
            <a:r>
              <a:rPr lang="en-US" altLang="zh-CN" dirty="0" smtClean="0"/>
              <a:t> </a:t>
            </a:r>
            <a:r>
              <a:rPr lang="en-US" altLang="zh-CN" dirty="0"/>
              <a:t>J </a:t>
            </a:r>
            <a:r>
              <a:rPr lang="en-US" altLang="zh-CN" dirty="0" err="1"/>
              <a:t>Neurosci</a:t>
            </a:r>
            <a:r>
              <a:rPr lang="en-US" altLang="zh-CN" dirty="0"/>
              <a:t> Methods 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100E5DF2-A67F-E94C-9AA3-0954A62EA129}" type="slidenum">
              <a:rPr lang="en-US" altLang="zh-CN"/>
              <a:pPr/>
              <a:t>26</a:t>
            </a:fld>
            <a:endParaRPr lang="en-US" altLang="zh-CN"/>
          </a:p>
        </p:txBody>
      </p:sp>
      <p:pic>
        <p:nvPicPr>
          <p:cNvPr id="342020" name="MacOS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870088" y="1143000"/>
            <a:ext cx="327265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kumimoji="1" lang="en-US" altLang="zh-CN" sz="3200" dirty="0" smtClean="0">
                <a:solidFill>
                  <a:srgbClr val="FFFF00"/>
                </a:solidFill>
              </a:rPr>
              <a:t>Regional approach</a:t>
            </a:r>
            <a:endParaRPr kumimoji="1" lang="en-US" altLang="zh-CN" sz="3200" dirty="0">
              <a:solidFill>
                <a:srgbClr val="FFFF00"/>
              </a:solidFill>
              <a:ea typeface="宋体" charset="0"/>
              <a:cs typeface="宋体" charset="0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Computational Methodology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685800" y="1752600"/>
            <a:ext cx="7620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“</a:t>
            </a:r>
            <a:r>
              <a:rPr kumimoji="0" lang="en-US" altLang="zh-CN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Integrative</a:t>
            </a:r>
            <a:r>
              <a:rPr kumimoji="0" lang="zh-CN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”</a:t>
            </a:r>
            <a:r>
              <a:rPr kumimoji="0" lang="en-US" altLang="zh-CN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 is really good, but: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457200" y="2209800"/>
            <a:ext cx="86868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30000"/>
              </a:lnSpc>
              <a:spcBef>
                <a:spcPct val="15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charset="0"/>
              <a:buNone/>
              <a:tabLst/>
              <a:defRPr/>
            </a:pPr>
            <a:endParaRPr kumimoji="0" lang="en-US" altLang="zh-CN" sz="2800" b="0" i="0" u="none" strike="noStrike" kern="0" cap="none" spc="0" normalizeH="0" baseline="0" noProof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omic Sans MS" charset="0"/>
              <a:ea typeface="宋体" charset="0"/>
              <a:cs typeface="Times New Roman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30000"/>
              </a:lnSpc>
              <a:spcBef>
                <a:spcPct val="15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charset="0"/>
              <a:buNone/>
              <a:tabLst/>
              <a:defRPr/>
            </a:pPr>
            <a:r>
              <a:rPr kumimoji="0" lang="en-US" altLang="zh-CN" sz="28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omic Sans MS" charset="0"/>
                <a:ea typeface="宋体" charset="0"/>
                <a:cs typeface="Times New Roman" charset="0"/>
              </a:rPr>
              <a:t>            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4175125" y="3589338"/>
            <a:ext cx="4968875" cy="116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kumimoji="1" lang="en-US" altLang="zh-CN" sz="2800" dirty="0">
                <a:solidFill>
                  <a:srgbClr val="FFFFFF"/>
                </a:solidFill>
                <a:latin typeface="Times New Roman" charset="0"/>
                <a:ea typeface="宋体" charset="0"/>
                <a:cs typeface="宋体" charset="0"/>
              </a:rPr>
              <a:t>Decreased </a:t>
            </a:r>
          </a:p>
          <a:p>
            <a:pPr>
              <a:spcBef>
                <a:spcPct val="50000"/>
              </a:spcBef>
              <a:defRPr/>
            </a:pPr>
            <a:r>
              <a:rPr kumimoji="1" lang="en-US" altLang="zh-CN" sz="2800" dirty="0">
                <a:solidFill>
                  <a:srgbClr val="FFFFFF"/>
                </a:solidFill>
                <a:latin typeface="Times New Roman" charset="0"/>
                <a:ea typeface="宋体" charset="0"/>
                <a:cs typeface="宋体" charset="0"/>
              </a:rPr>
              <a:t>functional connectivity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619250" y="5821363"/>
            <a:ext cx="6172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kumimoji="1" lang="en-US" altLang="zh-CN" sz="2800" dirty="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Question: Is A, B, C, or……abnormal?</a:t>
            </a:r>
          </a:p>
        </p:txBody>
      </p:sp>
      <p:pic>
        <p:nvPicPr>
          <p:cNvPr id="14" name="Picture 6" descr="connectivity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84213" y="2874962"/>
            <a:ext cx="3240087" cy="261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xmlns:p14="http://schemas.microsoft.com/office/powerpoint/2010/main" advTm="27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420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2020"/>
                </p:tgtEl>
              </p:cMediaNode>
            </p:audio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  <p:bldP spid="12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100E5DF2-A67F-E94C-9AA3-0954A62EA129}" type="slidenum">
              <a:rPr lang="en-US" altLang="zh-CN"/>
              <a:pPr/>
              <a:t>27</a:t>
            </a:fld>
            <a:endParaRPr lang="en-US" altLang="zh-CN"/>
          </a:p>
        </p:txBody>
      </p:sp>
      <p:sp>
        <p:nvSpPr>
          <p:cNvPr id="342019" name="Rectangle 3"/>
          <p:cNvSpPr>
            <a:spLocks noChangeArrowheads="1"/>
          </p:cNvSpPr>
          <p:nvPr/>
        </p:nvSpPr>
        <p:spPr bwMode="auto">
          <a:xfrm>
            <a:off x="971550" y="1828800"/>
            <a:ext cx="7696200" cy="5650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20000"/>
              </a:spcBef>
              <a:buFontTx/>
              <a:buChar char="•"/>
            </a:pPr>
            <a:r>
              <a:rPr kumimoji="1" lang="en-US" altLang="zh-CN" sz="2800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2800" dirty="0">
                <a:solidFill>
                  <a:srgbClr val="FFFF00"/>
                </a:solidFill>
              </a:rPr>
              <a:t>Regional Homogeneity: </a:t>
            </a:r>
            <a:r>
              <a:rPr kumimoji="1" lang="en-US" altLang="zh-CN" sz="2800" dirty="0">
                <a:solidFill>
                  <a:srgbClr val="FFFFFF"/>
                </a:solidFill>
              </a:rPr>
              <a:t>(</a:t>
            </a:r>
            <a:r>
              <a:rPr kumimoji="1" lang="en-US" altLang="zh-CN" sz="2800" dirty="0" err="1">
                <a:solidFill>
                  <a:srgbClr val="FFFFFF"/>
                </a:solidFill>
              </a:rPr>
              <a:t>Zang</a:t>
            </a:r>
            <a:r>
              <a:rPr kumimoji="1" lang="en-US" altLang="zh-CN" sz="2800" dirty="0">
                <a:solidFill>
                  <a:srgbClr val="FFFFFF"/>
                </a:solidFill>
              </a:rPr>
              <a:t> et al., 2004)</a:t>
            </a:r>
            <a:endParaRPr kumimoji="1" lang="en-US" altLang="zh-CN" sz="2800" dirty="0" smtClean="0">
              <a:solidFill>
                <a:srgbClr val="FFFFFF"/>
              </a:solidFill>
            </a:endParaRPr>
          </a:p>
          <a:p>
            <a:pPr algn="l">
              <a:spcBef>
                <a:spcPct val="20000"/>
              </a:spcBef>
              <a:buFontTx/>
              <a:buChar char="•"/>
            </a:pPr>
            <a:r>
              <a:rPr kumimoji="1" lang="en-US" altLang="zh-CN" sz="2800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2800" dirty="0" smtClean="0">
                <a:solidFill>
                  <a:srgbClr val="FFFF00"/>
                </a:solidFill>
              </a:rPr>
              <a:t>ALFF, </a:t>
            </a:r>
            <a:r>
              <a:rPr kumimoji="1" lang="en-US" altLang="zh-CN" sz="2800" dirty="0" err="1" smtClean="0">
                <a:solidFill>
                  <a:srgbClr val="FFFF00"/>
                </a:solidFill>
              </a:rPr>
              <a:t>rms</a:t>
            </a:r>
            <a:r>
              <a:rPr kumimoji="1" lang="en-US" altLang="zh-CN" sz="2800" dirty="0">
                <a:solidFill>
                  <a:srgbClr val="FFFF00"/>
                </a:solidFill>
              </a:rPr>
              <a:t>, power </a:t>
            </a:r>
            <a:r>
              <a:rPr kumimoji="1" lang="en-US" altLang="zh-CN" sz="2800" dirty="0" smtClean="0">
                <a:solidFill>
                  <a:srgbClr val="FFFF00"/>
                </a:solidFill>
              </a:rPr>
              <a:t>spectrum: </a:t>
            </a:r>
            <a:r>
              <a:rPr kumimoji="1" lang="en-US" altLang="zh-CN" sz="2800" dirty="0">
                <a:solidFill>
                  <a:srgbClr val="FFFFFF"/>
                </a:solidFill>
              </a:rPr>
              <a:t>(</a:t>
            </a:r>
            <a:r>
              <a:rPr kumimoji="1" lang="en-US" altLang="zh-CN" sz="2800" dirty="0" err="1">
                <a:solidFill>
                  <a:srgbClr val="FFFFFF"/>
                </a:solidFill>
              </a:rPr>
              <a:t>Biswal</a:t>
            </a:r>
            <a:r>
              <a:rPr kumimoji="1" lang="en-US" altLang="zh-CN" sz="2800" dirty="0">
                <a:solidFill>
                  <a:srgbClr val="FFFFFF"/>
                </a:solidFill>
              </a:rPr>
              <a:t> et al., 1995; Li et al., 2000; </a:t>
            </a:r>
            <a:r>
              <a:rPr kumimoji="1" lang="en-US" altLang="zh-CN" sz="2800" dirty="0" err="1">
                <a:solidFill>
                  <a:srgbClr val="FFFFFF"/>
                </a:solidFill>
              </a:rPr>
              <a:t>Kiviniemi</a:t>
            </a:r>
            <a:r>
              <a:rPr kumimoji="1" lang="en-US" altLang="zh-CN" sz="2800" dirty="0">
                <a:solidFill>
                  <a:srgbClr val="FFFFFF"/>
                </a:solidFill>
              </a:rPr>
              <a:t> et al., 2000; </a:t>
            </a:r>
            <a:r>
              <a:rPr kumimoji="1" lang="en-US" altLang="zh-CN" sz="2800" dirty="0" err="1">
                <a:solidFill>
                  <a:srgbClr val="FFFFFF"/>
                </a:solidFill>
              </a:rPr>
              <a:t>Zang</a:t>
            </a:r>
            <a:r>
              <a:rPr kumimoji="1" lang="en-US" altLang="zh-CN" sz="2800" dirty="0">
                <a:solidFill>
                  <a:srgbClr val="FFFFFF"/>
                </a:solidFill>
              </a:rPr>
              <a:t> et al., 2007</a:t>
            </a:r>
            <a:r>
              <a:rPr kumimoji="1" lang="en-US" altLang="zh-CN" sz="2800" dirty="0" smtClean="0">
                <a:solidFill>
                  <a:srgbClr val="FFFFFF"/>
                </a:solidFill>
              </a:rPr>
              <a:t>)</a:t>
            </a:r>
          </a:p>
          <a:p>
            <a:pPr algn="l">
              <a:spcBef>
                <a:spcPct val="20000"/>
              </a:spcBef>
              <a:buFontTx/>
              <a:buChar char="•"/>
            </a:pPr>
            <a:r>
              <a:rPr kumimoji="1" lang="en-US" altLang="zh-CN" sz="2800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2800" dirty="0" err="1" smtClean="0">
                <a:solidFill>
                  <a:srgbClr val="FFFF00"/>
                </a:solidFill>
              </a:rPr>
              <a:t>Fractial</a:t>
            </a:r>
            <a:r>
              <a:rPr kumimoji="1" lang="en-US" altLang="zh-CN" sz="2800" dirty="0" smtClean="0">
                <a:solidFill>
                  <a:srgbClr val="FFFF00"/>
                </a:solidFill>
              </a:rPr>
              <a:t> ALFF </a:t>
            </a:r>
            <a:r>
              <a:rPr kumimoji="1" lang="en-US" altLang="zh-CN" sz="2800" dirty="0" smtClean="0">
                <a:solidFill>
                  <a:srgbClr val="FFFFFF"/>
                </a:solidFill>
              </a:rPr>
              <a:t>(</a:t>
            </a:r>
            <a:r>
              <a:rPr kumimoji="1" lang="en-US" altLang="zh-CN" sz="2800" dirty="0" err="1" smtClean="0">
                <a:solidFill>
                  <a:srgbClr val="FFFFFF"/>
                </a:solidFill>
              </a:rPr>
              <a:t>Zou</a:t>
            </a:r>
            <a:r>
              <a:rPr kumimoji="1" lang="en-US" altLang="zh-CN" sz="2800" dirty="0" smtClean="0">
                <a:solidFill>
                  <a:srgbClr val="FFFFFF"/>
                </a:solidFill>
              </a:rPr>
              <a:t> et al., 2008)</a:t>
            </a:r>
          </a:p>
          <a:p>
            <a:pPr algn="l">
              <a:spcBef>
                <a:spcPct val="20000"/>
              </a:spcBef>
              <a:buFontTx/>
              <a:buChar char="•"/>
            </a:pPr>
            <a:r>
              <a:rPr kumimoji="1" lang="en-US" altLang="zh-CN" sz="2800" dirty="0" smtClean="0">
                <a:solidFill>
                  <a:srgbClr val="FFFFFF"/>
                </a:solidFill>
              </a:rPr>
              <a:t> TCA</a:t>
            </a:r>
            <a:r>
              <a:rPr kumimoji="1" lang="en-US" altLang="zh-CN" sz="2800" dirty="0">
                <a:solidFill>
                  <a:srgbClr val="FFFFFF"/>
                </a:solidFill>
              </a:rPr>
              <a:t>: (Liu et al., 2000; Morgan et al., 2004</a:t>
            </a:r>
            <a:r>
              <a:rPr kumimoji="1" lang="en-US" altLang="zh-CN" sz="2800" dirty="0" smtClean="0">
                <a:solidFill>
                  <a:srgbClr val="FFFFFF"/>
                </a:solidFill>
              </a:rPr>
              <a:t>)</a:t>
            </a:r>
          </a:p>
          <a:p>
            <a:pPr algn="l">
              <a:spcBef>
                <a:spcPct val="20000"/>
              </a:spcBef>
              <a:buFontTx/>
              <a:buChar char="•"/>
            </a:pPr>
            <a:r>
              <a:rPr kumimoji="1" lang="en-US" altLang="zh-CN" sz="2800" dirty="0" smtClean="0">
                <a:solidFill>
                  <a:srgbClr val="FFFFFF"/>
                </a:solidFill>
              </a:rPr>
              <a:t> Multiple </a:t>
            </a:r>
            <a:r>
              <a:rPr kumimoji="1" lang="en-US" altLang="zh-CN" sz="2800" dirty="0" err="1">
                <a:solidFill>
                  <a:srgbClr val="FFFFFF"/>
                </a:solidFill>
              </a:rPr>
              <a:t>Regressors</a:t>
            </a:r>
            <a:r>
              <a:rPr kumimoji="1" lang="en-US" altLang="zh-CN" sz="2800" dirty="0">
                <a:solidFill>
                  <a:srgbClr val="FFFFFF"/>
                </a:solidFill>
              </a:rPr>
              <a:t>: (</a:t>
            </a:r>
            <a:r>
              <a:rPr kumimoji="1" lang="en-US" altLang="zh-CN" sz="2800" dirty="0" err="1">
                <a:solidFill>
                  <a:srgbClr val="FFFFFF"/>
                </a:solidFill>
              </a:rPr>
              <a:t>Fransson</a:t>
            </a:r>
            <a:r>
              <a:rPr kumimoji="1" lang="en-US" altLang="zh-CN" sz="2800" dirty="0">
                <a:solidFill>
                  <a:srgbClr val="FFFFFF"/>
                </a:solidFill>
              </a:rPr>
              <a:t>, 2005)</a:t>
            </a:r>
            <a:endParaRPr kumimoji="1" lang="en-US" altLang="zh-CN" sz="2800" dirty="0" smtClean="0">
              <a:solidFill>
                <a:srgbClr val="FFFFFF"/>
              </a:solidFill>
            </a:endParaRPr>
          </a:p>
          <a:p>
            <a:pPr algn="l">
              <a:spcBef>
                <a:spcPct val="20000"/>
              </a:spcBef>
              <a:buFontTx/>
              <a:buChar char="•"/>
            </a:pPr>
            <a:r>
              <a:rPr kumimoji="1" lang="en-US" altLang="zh-CN" sz="2800" dirty="0" smtClean="0">
                <a:solidFill>
                  <a:srgbClr val="FFFFFF"/>
                </a:solidFill>
              </a:rPr>
              <a:t> Autoregressive </a:t>
            </a:r>
            <a:r>
              <a:rPr kumimoji="1" lang="en-US" altLang="zh-CN" sz="2800" dirty="0">
                <a:solidFill>
                  <a:srgbClr val="FFFFFF"/>
                </a:solidFill>
              </a:rPr>
              <a:t>Noise Model: (</a:t>
            </a:r>
            <a:r>
              <a:rPr kumimoji="1" lang="en-US" altLang="zh-CN" sz="2800" dirty="0" err="1">
                <a:solidFill>
                  <a:srgbClr val="FFFFFF"/>
                </a:solidFill>
              </a:rPr>
              <a:t>Cordes</a:t>
            </a:r>
            <a:r>
              <a:rPr kumimoji="1" lang="en-US" altLang="zh-CN" sz="2800" dirty="0">
                <a:solidFill>
                  <a:srgbClr val="FFFFFF"/>
                </a:solidFill>
              </a:rPr>
              <a:t> et al., 2005) </a:t>
            </a:r>
            <a:endParaRPr kumimoji="1" lang="en-US" altLang="zh-CN" sz="2800" dirty="0" smtClean="0">
              <a:solidFill>
                <a:srgbClr val="FFFFFF"/>
              </a:solidFill>
            </a:endParaRPr>
          </a:p>
          <a:p>
            <a:pPr algn="l">
              <a:spcBef>
                <a:spcPct val="20000"/>
              </a:spcBef>
              <a:buFontTx/>
              <a:buChar char="•"/>
            </a:pPr>
            <a:r>
              <a:rPr kumimoji="1" lang="en-US" altLang="zh-CN" sz="2800" dirty="0" smtClean="0">
                <a:solidFill>
                  <a:srgbClr val="FFFFFF"/>
                </a:solidFill>
              </a:rPr>
              <a:t> Fractional </a:t>
            </a:r>
            <a:r>
              <a:rPr kumimoji="1" lang="en-US" altLang="zh-CN" sz="2800" dirty="0">
                <a:solidFill>
                  <a:srgbClr val="FFFFFF"/>
                </a:solidFill>
              </a:rPr>
              <a:t>Gaussian Noise: (Maxim et al., 2005</a:t>
            </a:r>
            <a:r>
              <a:rPr kumimoji="1" lang="en-US" altLang="zh-CN" sz="2800" dirty="0" smtClean="0">
                <a:solidFill>
                  <a:srgbClr val="FFFFFF"/>
                </a:solidFill>
              </a:rPr>
              <a:t>)</a:t>
            </a:r>
          </a:p>
          <a:p>
            <a:pPr algn="l">
              <a:spcBef>
                <a:spcPct val="20000"/>
              </a:spcBef>
              <a:buFontTx/>
              <a:buChar char="•"/>
            </a:pPr>
            <a:r>
              <a:rPr kumimoji="1" lang="en-US" altLang="zh-CN" sz="2800" dirty="0" smtClean="0">
                <a:solidFill>
                  <a:srgbClr val="FFFFFF"/>
                </a:solidFill>
              </a:rPr>
              <a:t> …</a:t>
            </a:r>
          </a:p>
          <a:p>
            <a:pPr algn="l"/>
            <a:endParaRPr kumimoji="1" lang="en-US" altLang="zh-CN" sz="2800" dirty="0">
              <a:solidFill>
                <a:srgbClr val="FFFFFF"/>
              </a:solidFill>
              <a:latin typeface="Comic Sans MS" charset="0"/>
              <a:ea typeface="隶书" pitchFamily="49" charset="-122"/>
              <a:cs typeface="隶书" pitchFamily="49" charset="-122"/>
            </a:endParaRPr>
          </a:p>
        </p:txBody>
      </p:sp>
      <p:pic>
        <p:nvPicPr>
          <p:cNvPr id="342020" name="MacOS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124168" y="1143000"/>
            <a:ext cx="327265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kumimoji="1" lang="en-US" altLang="zh-CN" sz="3200" dirty="0" smtClean="0">
                <a:solidFill>
                  <a:srgbClr val="FFFF00"/>
                </a:solidFill>
              </a:rPr>
              <a:t>Regional approach</a:t>
            </a:r>
            <a:endParaRPr kumimoji="1" lang="en-US" altLang="zh-CN" sz="3200" dirty="0">
              <a:solidFill>
                <a:srgbClr val="FFFF00"/>
              </a:solidFill>
              <a:ea typeface="宋体" charset="0"/>
              <a:cs typeface="宋体" charset="0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Computational Methodology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25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420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2020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2D53E148-7E76-AF47-B59C-91FAE6E19F1F}" type="slidenum">
              <a:rPr lang="en-US" altLang="zh-CN"/>
              <a:pPr/>
              <a:t>28</a:t>
            </a:fld>
            <a:endParaRPr lang="en-US" altLang="zh-CN"/>
          </a:p>
        </p:txBody>
      </p:sp>
      <p:sp>
        <p:nvSpPr>
          <p:cNvPr id="560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171575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sz="3200" b="1" dirty="0" smtClean="0">
                <a:solidFill>
                  <a:srgbClr val="FFFF00"/>
                </a:solidFill>
                <a:latin typeface="Comic Sans MS" charset="0"/>
                <a:ea typeface="楷体_GB2312" charset="0"/>
                <a:cs typeface="楷体_GB2312" charset="0"/>
              </a:rPr>
              <a:t> </a:t>
            </a:r>
            <a:r>
              <a:rPr lang="en-US" altLang="zh-CN" sz="32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Regional Homogeneity</a:t>
            </a:r>
            <a:r>
              <a:rPr lang="en-US" altLang="zh-CN" sz="3200" b="1" dirty="0" smtClean="0">
                <a:solidFill>
                  <a:srgbClr val="FFFF00"/>
                </a:solidFill>
                <a:latin typeface="Times New Roman" charset="0"/>
                <a:ea typeface="楷体_GB2312" charset="0"/>
                <a:cs typeface="楷体_GB2312" charset="0"/>
              </a:rPr>
              <a:t> (</a:t>
            </a:r>
            <a:r>
              <a:rPr lang="en-US" altLang="zh-CN" sz="3200" b="1" dirty="0" err="1" smtClean="0">
                <a:solidFill>
                  <a:srgbClr val="FFFF00"/>
                </a:solidFill>
                <a:latin typeface="Times New Roman" charset="0"/>
                <a:ea typeface="楷体_GB2312" charset="0"/>
                <a:cs typeface="楷体_GB2312" charset="0"/>
              </a:rPr>
              <a:t>ReHo</a:t>
            </a:r>
            <a:r>
              <a:rPr lang="en-US" altLang="zh-CN" sz="3200" b="1" dirty="0" smtClean="0">
                <a:solidFill>
                  <a:srgbClr val="FFFF00"/>
                </a:solidFill>
                <a:latin typeface="Times New Roman" charset="0"/>
                <a:ea typeface="楷体_GB2312" charset="0"/>
                <a:cs typeface="楷体_GB2312" charset="0"/>
              </a:rPr>
              <a:t>)</a:t>
            </a:r>
          </a:p>
        </p:txBody>
      </p:sp>
      <p:sp>
        <p:nvSpPr>
          <p:cNvPr id="560131" name="Rectangle 3"/>
          <p:cNvSpPr>
            <a:spLocks noChangeArrowheads="1"/>
          </p:cNvSpPr>
          <p:nvPr/>
        </p:nvSpPr>
        <p:spPr bwMode="auto">
          <a:xfrm>
            <a:off x="539750" y="2682875"/>
            <a:ext cx="7632700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Font typeface="Wingdings" charset="2"/>
              <a:buNone/>
            </a:pPr>
            <a:r>
              <a:rPr lang="en-US" altLang="zh-CN" sz="3200" dirty="0">
                <a:latin typeface="Times New Roman" charset="0"/>
                <a:ea typeface="楷体_GB2312" pitchFamily="49" charset="-122"/>
                <a:cs typeface="楷体_GB2312" pitchFamily="49" charset="-122"/>
              </a:rPr>
              <a:t>Similarity or coherence of  the time courses within a functional cluster</a:t>
            </a:r>
            <a:endParaRPr lang="en-US" altLang="zh-CN" sz="3200" i="1" dirty="0">
              <a:latin typeface="Times New Roman" charset="0"/>
              <a:ea typeface="楷体_GB2312" pitchFamily="49" charset="-122"/>
              <a:cs typeface="楷体_GB2312" pitchFamily="49" charset="-122"/>
            </a:endParaRPr>
          </a:p>
        </p:txBody>
      </p:sp>
      <p:pic>
        <p:nvPicPr>
          <p:cNvPr id="52228" name="Picture 4" descr="pcc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5650" y="4652963"/>
            <a:ext cx="1295400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0133" name="Rectangle 5"/>
          <p:cNvSpPr>
            <a:spLocks noChangeArrowheads="1"/>
          </p:cNvSpPr>
          <p:nvPr/>
        </p:nvSpPr>
        <p:spPr bwMode="auto">
          <a:xfrm>
            <a:off x="1474788" y="5013325"/>
            <a:ext cx="215900" cy="215900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宋体" charset="0"/>
              <a:cs typeface="宋体" charset="0"/>
            </a:endParaRPr>
          </a:p>
        </p:txBody>
      </p:sp>
      <p:graphicFrame>
        <p:nvGraphicFramePr>
          <p:cNvPr id="52230" name="Object 7"/>
          <p:cNvGraphicFramePr>
            <a:graphicFrameLocks noChangeAspect="1"/>
          </p:cNvGraphicFramePr>
          <p:nvPr/>
        </p:nvGraphicFramePr>
        <p:xfrm>
          <a:off x="4860925" y="3978275"/>
          <a:ext cx="3146425" cy="218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275" name="Image" r:id="rId8" imgW="13003175" imgH="9041270" progId="">
                  <p:embed/>
                </p:oleObj>
              </mc:Choice>
              <mc:Fallback>
                <p:oleObj name="Image" r:id="rId8" imgW="13003175" imgH="9041270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0925" y="3978275"/>
                        <a:ext cx="3146425" cy="218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2231" name="Picture 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484438" y="4365625"/>
            <a:ext cx="1514475" cy="168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0138" name="Text Box 10"/>
          <p:cNvSpPr txBox="1">
            <a:spLocks noChangeArrowheads="1"/>
          </p:cNvSpPr>
          <p:nvPr/>
        </p:nvSpPr>
        <p:spPr bwMode="auto">
          <a:xfrm>
            <a:off x="4932363" y="3546475"/>
            <a:ext cx="33845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2800" i="1">
                <a:solidFill>
                  <a:srgbClr val="FFFFFF"/>
                </a:solidFill>
                <a:latin typeface="Times New Roman" charset="0"/>
                <a:ea typeface="宋体" charset="0"/>
                <a:cs typeface="宋体" charset="0"/>
              </a:rPr>
              <a:t>(Zang et al., 2004)</a:t>
            </a:r>
          </a:p>
        </p:txBody>
      </p:sp>
      <p:sp>
        <p:nvSpPr>
          <p:cNvPr id="560139" name="Line 11"/>
          <p:cNvSpPr>
            <a:spLocks noChangeShapeType="1"/>
          </p:cNvSpPr>
          <p:nvPr/>
        </p:nvSpPr>
        <p:spPr bwMode="auto">
          <a:xfrm>
            <a:off x="1908175" y="5157788"/>
            <a:ext cx="647700" cy="0"/>
          </a:xfrm>
          <a:prstGeom prst="line">
            <a:avLst/>
          </a:prstGeom>
          <a:noFill/>
          <a:ln w="889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宋体" charset="0"/>
              <a:cs typeface="宋体" charset="0"/>
            </a:endParaRPr>
          </a:p>
        </p:txBody>
      </p:sp>
      <p:sp>
        <p:nvSpPr>
          <p:cNvPr id="560140" name="Line 12"/>
          <p:cNvSpPr>
            <a:spLocks noChangeShapeType="1"/>
          </p:cNvSpPr>
          <p:nvPr/>
        </p:nvSpPr>
        <p:spPr bwMode="auto">
          <a:xfrm>
            <a:off x="3348038" y="5084763"/>
            <a:ext cx="1511300" cy="0"/>
          </a:xfrm>
          <a:prstGeom prst="line">
            <a:avLst/>
          </a:prstGeom>
          <a:noFill/>
          <a:ln w="889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宋体" charset="0"/>
              <a:cs typeface="宋体" charset="0"/>
            </a:endParaRPr>
          </a:p>
        </p:txBody>
      </p:sp>
      <p:pic>
        <p:nvPicPr>
          <p:cNvPr id="560141" name="MacOS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0" y="4572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黑体" pitchFamily="2" charset="-122"/>
                <a:cs typeface="黑体" pitchFamily="2" charset="-122"/>
              </a:rPr>
              <a:t>Computational Methodology</a:t>
            </a:r>
            <a:endParaRPr kumimoji="0" lang="en-US" altLang="zh-CN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黑体" pitchFamily="2" charset="-122"/>
              <a:cs typeface="黑体" pitchFamily="2" charset="-122"/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12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601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0141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901318B2-6ADD-E542-A9D5-7194A1DB5C23}" type="slidenum">
              <a:rPr lang="en-US" altLang="zh-CN"/>
              <a:pPr/>
              <a:t>29</a:t>
            </a:fld>
            <a:endParaRPr lang="en-US" altLang="zh-CN"/>
          </a:p>
        </p:txBody>
      </p:sp>
      <p:sp>
        <p:nvSpPr>
          <p:cNvPr id="56115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914400"/>
            <a:ext cx="8001000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sz="3200" b="1" dirty="0" err="1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ReHo</a:t>
            </a:r>
            <a:r>
              <a:rPr lang="en-US" altLang="zh-CN" sz="32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: motor task state vs. pure resting state</a:t>
            </a:r>
            <a:endParaRPr lang="en-US" altLang="zh-CN" sz="1600" b="1" i="1" dirty="0" smtClean="0">
              <a:solidFill>
                <a:srgbClr val="FFFF00"/>
              </a:solidFill>
              <a:latin typeface="Comic Sans MS" charset="0"/>
              <a:ea typeface="隶书" charset="0"/>
              <a:cs typeface="隶书" charset="0"/>
            </a:endParaRPr>
          </a:p>
        </p:txBody>
      </p:sp>
      <p:sp>
        <p:nvSpPr>
          <p:cNvPr id="561155" name="Rectangle 3"/>
          <p:cNvSpPr>
            <a:spLocks noChangeArrowheads="1"/>
          </p:cNvSpPr>
          <p:nvPr/>
        </p:nvSpPr>
        <p:spPr bwMode="auto">
          <a:xfrm>
            <a:off x="5715000" y="2176463"/>
            <a:ext cx="2971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kumimoji="1" lang="en-US" altLang="zh-CN" sz="280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Rest &gt; Motor</a:t>
            </a:r>
          </a:p>
        </p:txBody>
      </p:sp>
      <p:sp>
        <p:nvSpPr>
          <p:cNvPr id="561156" name="Rectangle 4"/>
          <p:cNvSpPr>
            <a:spLocks noChangeArrowheads="1"/>
          </p:cNvSpPr>
          <p:nvPr/>
        </p:nvSpPr>
        <p:spPr bwMode="auto">
          <a:xfrm>
            <a:off x="5715000" y="2938463"/>
            <a:ext cx="3048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kumimoji="1" lang="en-US" altLang="zh-CN" sz="280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Motor &gt; Rest</a:t>
            </a:r>
          </a:p>
        </p:txBody>
      </p:sp>
      <p:pic>
        <p:nvPicPr>
          <p:cNvPr id="53253" name="Picture 5" descr="ipsiM1_PCC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81200" y="2100263"/>
            <a:ext cx="2955925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1158" name="Rectangle 6"/>
          <p:cNvSpPr>
            <a:spLocks noChangeArrowheads="1"/>
          </p:cNvSpPr>
          <p:nvPr/>
        </p:nvSpPr>
        <p:spPr bwMode="auto">
          <a:xfrm>
            <a:off x="5105400" y="2252663"/>
            <a:ext cx="4572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宋体" charset="0"/>
              <a:cs typeface="宋体" charset="0"/>
            </a:endParaRPr>
          </a:p>
        </p:txBody>
      </p:sp>
      <p:sp>
        <p:nvSpPr>
          <p:cNvPr id="561159" name="Rectangle 7"/>
          <p:cNvSpPr>
            <a:spLocks noChangeArrowheads="1"/>
          </p:cNvSpPr>
          <p:nvPr/>
        </p:nvSpPr>
        <p:spPr bwMode="auto">
          <a:xfrm>
            <a:off x="5181600" y="2328863"/>
            <a:ext cx="304800" cy="3048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宋体" charset="0"/>
              <a:cs typeface="宋体" charset="0"/>
            </a:endParaRPr>
          </a:p>
        </p:txBody>
      </p:sp>
      <p:sp>
        <p:nvSpPr>
          <p:cNvPr id="561160" name="Rectangle 8"/>
          <p:cNvSpPr>
            <a:spLocks noChangeArrowheads="1"/>
          </p:cNvSpPr>
          <p:nvPr/>
        </p:nvSpPr>
        <p:spPr bwMode="auto">
          <a:xfrm>
            <a:off x="5181600" y="3090863"/>
            <a:ext cx="304800" cy="304800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宋体" charset="0"/>
              <a:cs typeface="宋体" charset="0"/>
            </a:endParaRPr>
          </a:p>
        </p:txBody>
      </p:sp>
      <p:sp>
        <p:nvSpPr>
          <p:cNvPr id="561161" name="Rectangle 9"/>
          <p:cNvSpPr>
            <a:spLocks noChangeArrowheads="1"/>
          </p:cNvSpPr>
          <p:nvPr/>
        </p:nvSpPr>
        <p:spPr bwMode="auto">
          <a:xfrm>
            <a:off x="457200" y="3886200"/>
            <a:ext cx="7772400" cy="231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kumimoji="1" lang="en-US" altLang="zh-CN" sz="2800" dirty="0">
                <a:latin typeface="Times New Roman" charset="0"/>
                <a:ea typeface="隶书" charset="0"/>
                <a:cs typeface="隶书" charset="0"/>
              </a:rPr>
              <a:t>a)  Higher </a:t>
            </a:r>
            <a:r>
              <a:rPr kumimoji="1" lang="en-US" altLang="zh-CN" sz="2800" dirty="0" err="1">
                <a:latin typeface="Times New Roman" charset="0"/>
                <a:ea typeface="隶书" charset="0"/>
                <a:cs typeface="隶书" charset="0"/>
              </a:rPr>
              <a:t>ReHo</a:t>
            </a:r>
            <a:r>
              <a:rPr kumimoji="1" lang="en-US" altLang="zh-CN" sz="2800" dirty="0">
                <a:latin typeface="Times New Roman" charset="0"/>
                <a:ea typeface="隶书" charset="0"/>
                <a:cs typeface="隶书" charset="0"/>
              </a:rPr>
              <a:t> in bilateral primary motor cortices during motor task</a:t>
            </a:r>
          </a:p>
          <a:p>
            <a:pPr>
              <a:spcBef>
                <a:spcPct val="50000"/>
              </a:spcBef>
              <a:defRPr/>
            </a:pPr>
            <a:r>
              <a:rPr kumimoji="1" lang="en-US" altLang="zh-CN" sz="2800" dirty="0" err="1">
                <a:latin typeface="Times New Roman" charset="0"/>
                <a:ea typeface="隶书" charset="0"/>
                <a:cs typeface="隶书" charset="0"/>
              </a:rPr>
              <a:t>b</a:t>
            </a:r>
            <a:r>
              <a:rPr kumimoji="1" lang="en-US" altLang="zh-CN" sz="2800" dirty="0">
                <a:latin typeface="Times New Roman" charset="0"/>
                <a:ea typeface="隶书" charset="0"/>
                <a:cs typeface="隶书" charset="0"/>
              </a:rPr>
              <a:t>)  Higher </a:t>
            </a:r>
            <a:r>
              <a:rPr kumimoji="1" lang="en-US" altLang="zh-CN" sz="2800" dirty="0" err="1">
                <a:latin typeface="Times New Roman" charset="0"/>
                <a:ea typeface="隶书" charset="0"/>
                <a:cs typeface="隶书" charset="0"/>
              </a:rPr>
              <a:t>ReHo</a:t>
            </a:r>
            <a:r>
              <a:rPr kumimoji="1" lang="en-US" altLang="zh-CN" sz="2800" dirty="0">
                <a:latin typeface="Times New Roman" charset="0"/>
                <a:ea typeface="隶书" charset="0"/>
                <a:cs typeface="隶书" charset="0"/>
              </a:rPr>
              <a:t> in default mode network (PCC, MPFC, IPL) during rest </a:t>
            </a:r>
            <a:r>
              <a:rPr kumimoji="1" lang="en-US" altLang="zh-CN" sz="2000" i="1" dirty="0">
                <a:latin typeface="Times New Roman" charset="0"/>
                <a:ea typeface="隶书" charset="0"/>
                <a:cs typeface="隶书" charset="0"/>
              </a:rPr>
              <a:t>(</a:t>
            </a:r>
            <a:r>
              <a:rPr kumimoji="1" lang="en-US" altLang="zh-CN" sz="2000" i="1" dirty="0" err="1">
                <a:latin typeface="Times New Roman" charset="0"/>
                <a:ea typeface="隶书" charset="0"/>
                <a:cs typeface="隶书" charset="0"/>
              </a:rPr>
              <a:t>Raichle</a:t>
            </a:r>
            <a:r>
              <a:rPr kumimoji="1" lang="en-US" altLang="zh-CN" sz="2000" i="1" dirty="0">
                <a:latin typeface="Times New Roman" charset="0"/>
                <a:ea typeface="隶书" charset="0"/>
                <a:cs typeface="隶书" charset="0"/>
              </a:rPr>
              <a:t> et al., 2001; </a:t>
            </a:r>
            <a:r>
              <a:rPr kumimoji="1" lang="en-US" altLang="zh-CN" sz="2000" i="1" dirty="0" err="1">
                <a:latin typeface="Times New Roman" charset="0"/>
                <a:ea typeface="隶书" charset="0"/>
                <a:cs typeface="隶书" charset="0"/>
              </a:rPr>
              <a:t>Greicius</a:t>
            </a:r>
            <a:r>
              <a:rPr kumimoji="1" lang="en-US" altLang="zh-CN" sz="2000" i="1" dirty="0">
                <a:latin typeface="Times New Roman" charset="0"/>
                <a:ea typeface="隶书" charset="0"/>
                <a:cs typeface="隶书" charset="0"/>
              </a:rPr>
              <a:t> et al., 2003)</a:t>
            </a:r>
          </a:p>
        </p:txBody>
      </p:sp>
      <p:sp>
        <p:nvSpPr>
          <p:cNvPr id="561162" name="Line 10"/>
          <p:cNvSpPr>
            <a:spLocks noChangeShapeType="1"/>
          </p:cNvSpPr>
          <p:nvPr/>
        </p:nvSpPr>
        <p:spPr bwMode="auto">
          <a:xfrm flipV="1">
            <a:off x="3581400" y="3332163"/>
            <a:ext cx="152400" cy="228600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宋体" charset="0"/>
              <a:cs typeface="宋体" charset="0"/>
            </a:endParaRPr>
          </a:p>
        </p:txBody>
      </p:sp>
      <p:sp>
        <p:nvSpPr>
          <p:cNvPr id="561163" name="Line 11"/>
          <p:cNvSpPr>
            <a:spLocks noChangeShapeType="1"/>
          </p:cNvSpPr>
          <p:nvPr/>
        </p:nvSpPr>
        <p:spPr bwMode="auto">
          <a:xfrm flipV="1">
            <a:off x="3581400" y="2417763"/>
            <a:ext cx="457200" cy="1066800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宋体" charset="0"/>
              <a:cs typeface="宋体" charset="0"/>
            </a:endParaRPr>
          </a:p>
        </p:txBody>
      </p:sp>
      <p:pic>
        <p:nvPicPr>
          <p:cNvPr id="561164" name="MacOS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0" y="4572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黑体" pitchFamily="2" charset="-122"/>
                <a:cs typeface="黑体" pitchFamily="2" charset="-122"/>
              </a:rPr>
              <a:t>Computational Methodology</a:t>
            </a:r>
            <a:endParaRPr kumimoji="0" lang="en-US" altLang="zh-CN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黑体" pitchFamily="2" charset="-122"/>
              <a:cs typeface="黑体" pitchFamily="2" charset="-122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17584" y="6248400"/>
            <a:ext cx="1953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i="1" dirty="0" smtClean="0">
                <a:latin typeface="Times New Roman"/>
                <a:ea typeface="隶书" charset="0"/>
                <a:cs typeface="Times New Roman"/>
              </a:rPr>
              <a:t>(</a:t>
            </a:r>
            <a:r>
              <a:rPr lang="en-US" altLang="zh-CN" b="1" i="1" dirty="0" err="1" smtClean="0">
                <a:latin typeface="Times New Roman"/>
                <a:ea typeface="隶书" charset="0"/>
                <a:cs typeface="Times New Roman"/>
              </a:rPr>
              <a:t>Zang</a:t>
            </a:r>
            <a:r>
              <a:rPr lang="en-US" altLang="zh-CN" b="1" i="1" dirty="0" smtClean="0">
                <a:latin typeface="Times New Roman"/>
                <a:ea typeface="隶书" charset="0"/>
                <a:cs typeface="Times New Roman"/>
              </a:rPr>
              <a:t> et al., 2004)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5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611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1164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Resting-State </a:t>
            </a:r>
            <a:r>
              <a:rPr lang="en-US" altLang="zh-CN" sz="3200" b="1" dirty="0" err="1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fMRI</a:t>
            </a:r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: Principles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pic>
        <p:nvPicPr>
          <p:cNvPr id="21507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24075" y="1773238"/>
            <a:ext cx="2857500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B8169AFC-5C5C-7E4A-8003-F6E7C4B66660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3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1509" name="Text Box 8"/>
          <p:cNvSpPr txBox="1">
            <a:spLocks noChangeArrowheads="1"/>
          </p:cNvSpPr>
          <p:nvPr/>
        </p:nvSpPr>
        <p:spPr bwMode="auto">
          <a:xfrm>
            <a:off x="2195513" y="6583363"/>
            <a:ext cx="6400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zh-CN" sz="1200"/>
              <a:t>http://psychcentral.com/news/2010/11/03/new-insights-on-brains-internal-wiring/20500.html</a:t>
            </a:r>
          </a:p>
        </p:txBody>
      </p:sp>
      <p:sp>
        <p:nvSpPr>
          <p:cNvPr id="21510" name="Text Box 9"/>
          <p:cNvSpPr txBox="1">
            <a:spLocks noChangeArrowheads="1"/>
          </p:cNvSpPr>
          <p:nvPr/>
        </p:nvSpPr>
        <p:spPr bwMode="auto">
          <a:xfrm>
            <a:off x="5940425" y="2492375"/>
            <a:ext cx="2519363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zh-CN"/>
              <a:t>All of the human high mental functions such as thinking, emotion and consciousness rely on brain, an extremely complex system (Singer, 1999)</a:t>
            </a: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109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CF2F8EA7-F071-954D-8424-D0BEF460CCC2}" type="slidenum">
              <a:rPr lang="en-US" altLang="zh-CN"/>
              <a:pPr/>
              <a:t>30</a:t>
            </a:fld>
            <a:endParaRPr lang="en-US" altLang="zh-CN"/>
          </a:p>
        </p:txBody>
      </p:sp>
      <p:sp>
        <p:nvSpPr>
          <p:cNvPr id="547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990600"/>
            <a:ext cx="8153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sz="3200" b="1" dirty="0" err="1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rms</a:t>
            </a:r>
            <a:r>
              <a:rPr lang="en-US" altLang="zh-CN" sz="32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, power, ALFF</a:t>
            </a:r>
          </a:p>
        </p:txBody>
      </p:sp>
      <p:sp>
        <p:nvSpPr>
          <p:cNvPr id="547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9750" y="2008188"/>
            <a:ext cx="8280400" cy="4392612"/>
          </a:xfrm>
        </p:spPr>
        <p:txBody>
          <a:bodyPr/>
          <a:lstStyle/>
          <a:p>
            <a:pPr eaLnBrk="1" hangingPunct="1">
              <a:lnSpc>
                <a:spcPct val="130000"/>
              </a:lnSpc>
              <a:spcBef>
                <a:spcPct val="15000"/>
              </a:spcBef>
              <a:buFont typeface="Wingdings" charset="2"/>
              <a:buNone/>
            </a:pPr>
            <a:r>
              <a:rPr lang="en-US" altLang="zh-CN" dirty="0">
                <a:latin typeface="Times New Roman" charset="0"/>
                <a:ea typeface="Times New Roman" charset="0"/>
                <a:cs typeface="Times New Roman" charset="0"/>
              </a:rPr>
              <a:t>For a given frequency:</a:t>
            </a:r>
          </a:p>
          <a:p>
            <a:pPr eaLnBrk="1" hangingPunct="1">
              <a:lnSpc>
                <a:spcPct val="130000"/>
              </a:lnSpc>
              <a:spcBef>
                <a:spcPct val="15000"/>
              </a:spcBef>
              <a:buFont typeface="Wingdings" charset="2"/>
              <a:buNone/>
            </a:pPr>
            <a:r>
              <a:rPr lang="en-US" altLang="zh-CN" dirty="0">
                <a:latin typeface="Times New Roman" charset="0"/>
                <a:ea typeface="Times New Roman" charset="0"/>
                <a:cs typeface="Times New Roman" charset="0"/>
              </a:rPr>
              <a:t>   root mean square (</a:t>
            </a:r>
            <a:r>
              <a:rPr lang="en-US" altLang="zh-CN" dirty="0" err="1">
                <a:latin typeface="Times New Roman" charset="0"/>
                <a:ea typeface="Times New Roman" charset="0"/>
                <a:cs typeface="Times New Roman" charset="0"/>
              </a:rPr>
              <a:t>rms</a:t>
            </a:r>
            <a:r>
              <a:rPr lang="en-US" altLang="zh-CN" dirty="0">
                <a:latin typeface="Times New Roman" charset="0"/>
                <a:ea typeface="Times New Roman" charset="0"/>
                <a:cs typeface="Times New Roman" charset="0"/>
              </a:rPr>
              <a:t>) </a:t>
            </a:r>
          </a:p>
          <a:p>
            <a:pPr eaLnBrk="1" hangingPunct="1">
              <a:lnSpc>
                <a:spcPct val="130000"/>
              </a:lnSpc>
              <a:spcBef>
                <a:spcPct val="15000"/>
              </a:spcBef>
              <a:buFont typeface="Wingdings" charset="2"/>
              <a:buNone/>
            </a:pPr>
            <a:r>
              <a:rPr lang="en-US" altLang="zh-CN" dirty="0">
                <a:latin typeface="Times New Roman" charset="0"/>
                <a:ea typeface="Times New Roman" charset="0"/>
                <a:cs typeface="Times New Roman" charset="0"/>
              </a:rPr>
              <a:t>   standard deviation</a:t>
            </a:r>
          </a:p>
          <a:p>
            <a:pPr eaLnBrk="1" hangingPunct="1">
              <a:lnSpc>
                <a:spcPct val="130000"/>
              </a:lnSpc>
              <a:spcBef>
                <a:spcPct val="15000"/>
              </a:spcBef>
              <a:buFont typeface="Wingdings" charset="2"/>
              <a:buNone/>
            </a:pPr>
            <a:r>
              <a:rPr lang="en-US" altLang="zh-CN" dirty="0">
                <a:latin typeface="Times New Roman" charset="0"/>
                <a:ea typeface="Times New Roman" charset="0"/>
                <a:cs typeface="Times New Roman" charset="0"/>
              </a:rPr>
              <a:t>   amplitude </a:t>
            </a:r>
          </a:p>
          <a:p>
            <a:pPr eaLnBrk="1" hangingPunct="1">
              <a:lnSpc>
                <a:spcPct val="130000"/>
              </a:lnSpc>
              <a:spcBef>
                <a:spcPct val="15000"/>
              </a:spcBef>
              <a:buFont typeface="Wingdings" charset="2"/>
              <a:buNone/>
            </a:pPr>
            <a:r>
              <a:rPr lang="en-US" altLang="zh-CN" dirty="0">
                <a:latin typeface="Times New Roman" charset="0"/>
                <a:ea typeface="Times New Roman" charset="0"/>
                <a:cs typeface="Times New Roman" charset="0"/>
              </a:rPr>
              <a:t>   </a:t>
            </a:r>
          </a:p>
          <a:p>
            <a:pPr eaLnBrk="1" hangingPunct="1">
              <a:lnSpc>
                <a:spcPct val="130000"/>
              </a:lnSpc>
              <a:spcBef>
                <a:spcPct val="15000"/>
              </a:spcBef>
              <a:buFont typeface="Wingdings" charset="2"/>
              <a:buNone/>
            </a:pPr>
            <a:r>
              <a:rPr lang="en-US" altLang="zh-CN" dirty="0">
                <a:latin typeface="Times New Roman" charset="0"/>
                <a:ea typeface="Times New Roman" charset="0"/>
                <a:cs typeface="Times New Roman" charset="0"/>
              </a:rPr>
              <a:t>   </a:t>
            </a:r>
            <a:r>
              <a:rPr lang="en-US" altLang="zh-CN" dirty="0" err="1">
                <a:latin typeface="Times New Roman" charset="0"/>
                <a:ea typeface="Times New Roman" charset="0"/>
                <a:cs typeface="Times New Roman" charset="0"/>
              </a:rPr>
              <a:t>rms</a:t>
            </a:r>
            <a:r>
              <a:rPr lang="en-US" altLang="zh-CN" dirty="0">
                <a:latin typeface="Times New Roman" charset="0"/>
                <a:ea typeface="Times New Roman" charset="0"/>
                <a:cs typeface="Times New Roman" charset="0"/>
              </a:rPr>
              <a:t>: white matter vs. gray matter = 0.6 : 1</a:t>
            </a:r>
          </a:p>
          <a:p>
            <a:pPr eaLnBrk="1" hangingPunct="1">
              <a:lnSpc>
                <a:spcPct val="130000"/>
              </a:lnSpc>
              <a:spcBef>
                <a:spcPct val="15000"/>
              </a:spcBef>
              <a:buFont typeface="Wingdings" charset="2"/>
              <a:buNone/>
            </a:pPr>
            <a:r>
              <a:rPr lang="en-US" altLang="zh-CN" sz="2000" i="1" dirty="0">
                <a:latin typeface="Times New Roman" charset="0"/>
                <a:ea typeface="Times New Roman" charset="0"/>
                <a:cs typeface="Times New Roman" charset="0"/>
              </a:rPr>
              <a:t>                         (</a:t>
            </a:r>
            <a:r>
              <a:rPr lang="en-US" altLang="zh-CN" sz="2000" i="1" dirty="0" err="1">
                <a:latin typeface="Times New Roman" charset="0"/>
                <a:ea typeface="Times New Roman" charset="0"/>
                <a:cs typeface="Times New Roman" charset="0"/>
              </a:rPr>
              <a:t>Biswal</a:t>
            </a:r>
            <a:r>
              <a:rPr lang="en-US" altLang="zh-CN" sz="2000" i="1" dirty="0">
                <a:latin typeface="Times New Roman" charset="0"/>
                <a:ea typeface="Times New Roman" charset="0"/>
                <a:cs typeface="Times New Roman" charset="0"/>
              </a:rPr>
              <a:t> et al., 1995; Li et al., 2000)</a:t>
            </a:r>
            <a:endParaRPr lang="en-US" altLang="zh-CN" sz="2400" b="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47849" name="AutoShape 9"/>
          <p:cNvSpPr>
            <a:spLocks/>
          </p:cNvSpPr>
          <p:nvPr/>
        </p:nvSpPr>
        <p:spPr bwMode="auto">
          <a:xfrm>
            <a:off x="4716463" y="2943225"/>
            <a:ext cx="576262" cy="1441450"/>
          </a:xfrm>
          <a:prstGeom prst="rightBrace">
            <a:avLst>
              <a:gd name="adj1" fmla="val 20845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a typeface="宋体" charset="0"/>
              <a:cs typeface="宋体" charset="0"/>
            </a:endParaRPr>
          </a:p>
        </p:txBody>
      </p:sp>
      <p:sp>
        <p:nvSpPr>
          <p:cNvPr id="547850" name="Rectangle 10"/>
          <p:cNvSpPr>
            <a:spLocks noChangeArrowheads="1"/>
          </p:cNvSpPr>
          <p:nvPr/>
        </p:nvSpPr>
        <p:spPr bwMode="auto">
          <a:xfrm>
            <a:off x="5580063" y="3232150"/>
            <a:ext cx="288131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3200" dirty="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Square root of the power</a:t>
            </a:r>
          </a:p>
        </p:txBody>
      </p:sp>
      <p:pic>
        <p:nvPicPr>
          <p:cNvPr id="547851" name="MacOS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4572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黑体" pitchFamily="2" charset="-122"/>
                <a:cs typeface="黑体" pitchFamily="2" charset="-122"/>
              </a:rPr>
              <a:t>Computational Methodology</a:t>
            </a:r>
            <a:endParaRPr kumimoji="0" lang="en-US" altLang="zh-CN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黑体" pitchFamily="2" charset="-122"/>
              <a:cs typeface="黑体" pitchFamily="2" charset="-122"/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59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478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7851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6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61A38E5C-9100-FB4F-BD6C-1A835A13A509}" type="slidenum">
              <a:rPr lang="en-US" altLang="zh-CN"/>
              <a:pPr/>
              <a:t>31</a:t>
            </a:fld>
            <a:endParaRPr lang="en-US" altLang="zh-CN"/>
          </a:p>
        </p:txBody>
      </p:sp>
      <p:sp>
        <p:nvSpPr>
          <p:cNvPr id="552962" name="Rectangle 2"/>
          <p:cNvSpPr>
            <a:spLocks noGrp="1" noChangeArrowheads="1"/>
          </p:cNvSpPr>
          <p:nvPr>
            <p:ph type="title"/>
          </p:nvPr>
        </p:nvSpPr>
        <p:spPr>
          <a:xfrm>
            <a:off x="787400" y="990600"/>
            <a:ext cx="5689600" cy="1143000"/>
          </a:xfrm>
        </p:spPr>
        <p:txBody>
          <a:bodyPr/>
          <a:lstStyle/>
          <a:p>
            <a:pPr algn="l" eaLnBrk="1" hangingPunct="1"/>
            <a:r>
              <a:rPr lang="en-US" altLang="zh-CN" b="1" dirty="0">
                <a:solidFill>
                  <a:srgbClr val="FFFF00"/>
                </a:solidFill>
                <a:latin typeface="Times New Roman" charset="0"/>
                <a:ea typeface="楷体_GB2312" pitchFamily="49" charset="-122"/>
                <a:cs typeface="楷体_GB2312" pitchFamily="49" charset="-122"/>
              </a:rPr>
              <a:t>ALFF</a:t>
            </a:r>
            <a:endParaRPr lang="en-US" altLang="zh-CN" sz="3200" b="1" dirty="0">
              <a:solidFill>
                <a:srgbClr val="FFFF00"/>
              </a:solidFill>
              <a:latin typeface="Times New Roman" charset="0"/>
              <a:ea typeface="楷体_GB2312" pitchFamily="49" charset="-122"/>
              <a:cs typeface="楷体_GB2312" pitchFamily="49" charset="-122"/>
            </a:endParaRPr>
          </a:p>
        </p:txBody>
      </p:sp>
      <p:sp>
        <p:nvSpPr>
          <p:cNvPr id="552963" name="Line 3"/>
          <p:cNvSpPr>
            <a:spLocks noChangeShapeType="1"/>
          </p:cNvSpPr>
          <p:nvPr/>
        </p:nvSpPr>
        <p:spPr bwMode="auto">
          <a:xfrm flipH="1">
            <a:off x="2778125" y="3105150"/>
            <a:ext cx="503238" cy="504825"/>
          </a:xfrm>
          <a:prstGeom prst="line">
            <a:avLst/>
          </a:prstGeom>
          <a:noFill/>
          <a:ln w="889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宋体" charset="0"/>
              <a:cs typeface="宋体" charset="0"/>
            </a:endParaRPr>
          </a:p>
        </p:txBody>
      </p:sp>
      <p:sp>
        <p:nvSpPr>
          <p:cNvPr id="552964" name="Rectangle 4"/>
          <p:cNvSpPr>
            <a:spLocks noChangeArrowheads="1"/>
          </p:cNvSpPr>
          <p:nvPr/>
        </p:nvSpPr>
        <p:spPr bwMode="auto">
          <a:xfrm>
            <a:off x="4067175" y="4797425"/>
            <a:ext cx="4321175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Font typeface="Wingdings" charset="0"/>
              <a:buNone/>
              <a:defRPr/>
            </a:pPr>
            <a:r>
              <a:rPr lang="en-US" altLang="zh-CN" sz="2800">
                <a:solidFill>
                  <a:schemeClr val="tx2"/>
                </a:solidFill>
                <a:latin typeface="Times New Roman" charset="0"/>
                <a:ea typeface="楷体_GB2312" charset="0"/>
                <a:cs typeface="楷体_GB2312" charset="0"/>
              </a:rPr>
              <a:t>        ALFF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Font typeface="Wingdings" charset="0"/>
              <a:buNone/>
              <a:defRPr/>
            </a:pPr>
            <a:r>
              <a:rPr lang="en-US" altLang="zh-CN" sz="2400" i="1">
                <a:solidFill>
                  <a:schemeClr val="tx2"/>
                </a:solidFill>
                <a:latin typeface="Times New Roman" charset="0"/>
                <a:ea typeface="楷体_GB2312" charset="0"/>
                <a:cs typeface="楷体_GB2312" charset="0"/>
              </a:rPr>
              <a:t>(Zang et al., 2007)</a:t>
            </a:r>
          </a:p>
        </p:txBody>
      </p:sp>
      <p:sp>
        <p:nvSpPr>
          <p:cNvPr id="552965" name="Rectangle 5"/>
          <p:cNvSpPr>
            <a:spLocks noChangeArrowheads="1"/>
          </p:cNvSpPr>
          <p:nvPr/>
        </p:nvSpPr>
        <p:spPr bwMode="auto">
          <a:xfrm>
            <a:off x="3924300" y="2420938"/>
            <a:ext cx="3168650" cy="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kumimoji="1" lang="en-US" altLang="zh-CN" sz="2800">
                <a:solidFill>
                  <a:schemeClr val="tx2"/>
                </a:solidFill>
                <a:latin typeface="Times New Roman" charset="0"/>
                <a:ea typeface="楷体_GB2312" charset="0"/>
                <a:cs typeface="楷体_GB2312" charset="0"/>
              </a:rPr>
              <a:t>         PET</a:t>
            </a:r>
          </a:p>
          <a:p>
            <a:pPr>
              <a:defRPr/>
            </a:pPr>
            <a:r>
              <a:rPr kumimoji="1" lang="en-US" altLang="zh-CN" sz="2400" i="1">
                <a:solidFill>
                  <a:schemeClr val="tx2"/>
                </a:solidFill>
                <a:latin typeface="Times New Roman" charset="0"/>
                <a:ea typeface="隶书" charset="0"/>
                <a:cs typeface="隶书" charset="0"/>
              </a:rPr>
              <a:t>(Raichle et al., 2001)</a:t>
            </a:r>
          </a:p>
        </p:txBody>
      </p:sp>
      <p:graphicFrame>
        <p:nvGraphicFramePr>
          <p:cNvPr id="45062" name="Object 6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1589088" y="2112963"/>
          <a:ext cx="1973262" cy="208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789" name="Image" r:id="rId8" imgW="1523272" imgH="1612698" progId="">
                  <p:embed/>
                </p:oleObj>
              </mc:Choice>
              <mc:Fallback>
                <p:oleObj name="Image" r:id="rId8" imgW="1523272" imgH="1612698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088" y="2112963"/>
                        <a:ext cx="1973262" cy="2089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2967" name="Line 7"/>
          <p:cNvSpPr>
            <a:spLocks noChangeShapeType="1"/>
          </p:cNvSpPr>
          <p:nvPr/>
        </p:nvSpPr>
        <p:spPr bwMode="auto">
          <a:xfrm flipV="1">
            <a:off x="1228725" y="3336925"/>
            <a:ext cx="576263" cy="576263"/>
          </a:xfrm>
          <a:prstGeom prst="line">
            <a:avLst/>
          </a:prstGeom>
          <a:noFill/>
          <a:ln w="889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宋体" charset="0"/>
              <a:cs typeface="宋体" charset="0"/>
            </a:endParaRPr>
          </a:p>
        </p:txBody>
      </p:sp>
      <p:sp>
        <p:nvSpPr>
          <p:cNvPr id="552968" name="Line 8"/>
          <p:cNvSpPr>
            <a:spLocks noChangeShapeType="1"/>
          </p:cNvSpPr>
          <p:nvPr/>
        </p:nvSpPr>
        <p:spPr bwMode="auto">
          <a:xfrm flipH="1">
            <a:off x="3030538" y="2328863"/>
            <a:ext cx="503237" cy="504825"/>
          </a:xfrm>
          <a:prstGeom prst="line">
            <a:avLst/>
          </a:prstGeom>
          <a:noFill/>
          <a:ln w="889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宋体" charset="0"/>
              <a:cs typeface="宋体" charset="0"/>
            </a:endParaRPr>
          </a:p>
        </p:txBody>
      </p:sp>
      <p:graphicFrame>
        <p:nvGraphicFramePr>
          <p:cNvPr id="45065" name="Object 9"/>
          <p:cNvGraphicFramePr>
            <a:graphicFrameLocks noChangeAspect="1"/>
          </p:cNvGraphicFramePr>
          <p:nvPr/>
        </p:nvGraphicFramePr>
        <p:xfrm>
          <a:off x="1660525" y="4705350"/>
          <a:ext cx="2047875" cy="1747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790" name="Image" r:id="rId10" imgW="2946032" imgH="2514286" progId="">
                  <p:embed/>
                </p:oleObj>
              </mc:Choice>
              <mc:Fallback>
                <p:oleObj name="Image" r:id="rId10" imgW="2946032" imgH="2514286" progId="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0525" y="4705350"/>
                        <a:ext cx="2047875" cy="1747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2970" name="Line 10"/>
          <p:cNvSpPr>
            <a:spLocks noChangeShapeType="1"/>
          </p:cNvSpPr>
          <p:nvPr/>
        </p:nvSpPr>
        <p:spPr bwMode="auto">
          <a:xfrm flipH="1">
            <a:off x="3173413" y="4632325"/>
            <a:ext cx="503237" cy="504825"/>
          </a:xfrm>
          <a:prstGeom prst="line">
            <a:avLst/>
          </a:prstGeom>
          <a:noFill/>
          <a:ln w="889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宋体" charset="0"/>
              <a:cs typeface="宋体" charset="0"/>
            </a:endParaRPr>
          </a:p>
        </p:txBody>
      </p:sp>
      <p:sp>
        <p:nvSpPr>
          <p:cNvPr id="552971" name="Line 11"/>
          <p:cNvSpPr>
            <a:spLocks noChangeShapeType="1"/>
          </p:cNvSpPr>
          <p:nvPr/>
        </p:nvSpPr>
        <p:spPr bwMode="auto">
          <a:xfrm flipV="1">
            <a:off x="1228725" y="5641975"/>
            <a:ext cx="574675" cy="503238"/>
          </a:xfrm>
          <a:prstGeom prst="line">
            <a:avLst/>
          </a:prstGeom>
          <a:noFill/>
          <a:ln w="889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宋体" charset="0"/>
              <a:cs typeface="宋体" charset="0"/>
            </a:endParaRPr>
          </a:p>
        </p:txBody>
      </p:sp>
      <p:sp>
        <p:nvSpPr>
          <p:cNvPr id="552972" name="Line 12"/>
          <p:cNvSpPr>
            <a:spLocks noChangeShapeType="1"/>
          </p:cNvSpPr>
          <p:nvPr/>
        </p:nvSpPr>
        <p:spPr bwMode="auto">
          <a:xfrm flipH="1" flipV="1">
            <a:off x="2700338" y="5805488"/>
            <a:ext cx="1511300" cy="360362"/>
          </a:xfrm>
          <a:prstGeom prst="line">
            <a:avLst/>
          </a:prstGeom>
          <a:noFill/>
          <a:ln w="889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宋体" charset="0"/>
              <a:cs typeface="宋体" charset="0"/>
            </a:endParaRPr>
          </a:p>
        </p:txBody>
      </p:sp>
      <p:sp>
        <p:nvSpPr>
          <p:cNvPr id="552973" name="Rectangle 13"/>
          <p:cNvSpPr>
            <a:spLocks noChangeArrowheads="1"/>
          </p:cNvSpPr>
          <p:nvPr/>
        </p:nvSpPr>
        <p:spPr bwMode="auto">
          <a:xfrm>
            <a:off x="4356100" y="6021388"/>
            <a:ext cx="1223963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Font typeface="Wingdings" charset="2"/>
              <a:buNone/>
            </a:pPr>
            <a:r>
              <a:rPr lang="en-US" altLang="zh-CN" sz="3200">
                <a:solidFill>
                  <a:schemeClr val="tx2"/>
                </a:solidFill>
                <a:latin typeface="Times New Roman" charset="0"/>
                <a:ea typeface="楷体_GB2312" pitchFamily="49" charset="-122"/>
                <a:cs typeface="楷体_GB2312" pitchFamily="49" charset="-122"/>
              </a:rPr>
              <a:t>noise</a:t>
            </a:r>
            <a:endParaRPr lang="en-US" altLang="zh-CN" sz="3200" i="1">
              <a:solidFill>
                <a:schemeClr val="tx2"/>
              </a:solidFill>
              <a:latin typeface="Times New Roman" charset="0"/>
              <a:ea typeface="楷体_GB2312" pitchFamily="49" charset="-122"/>
              <a:cs typeface="楷体_GB2312" pitchFamily="49" charset="-122"/>
            </a:endParaRPr>
          </a:p>
        </p:txBody>
      </p:sp>
      <p:pic>
        <p:nvPicPr>
          <p:cNvPr id="552976" name="MacOS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0" y="4572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黑体" pitchFamily="2" charset="-122"/>
                <a:cs typeface="黑体" pitchFamily="2" charset="-122"/>
              </a:rPr>
              <a:t>Computational Methodology</a:t>
            </a:r>
            <a:endParaRPr kumimoji="0" lang="en-US" altLang="zh-CN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黑体" pitchFamily="2" charset="-122"/>
              <a:cs typeface="黑体" pitchFamily="2" charset="-122"/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xmlns:p14="http://schemas.microsoft.com/office/powerpoint/2010/main" advTm="188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529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2976"/>
                </p:tgtEl>
              </p:cMediaNode>
            </p:audio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5297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6E2AC926-5E73-114B-AACC-DA83BEC8EBAE}" type="slidenum">
              <a:rPr lang="en-US" altLang="zh-CN"/>
              <a:pPr/>
              <a:t>32</a:t>
            </a:fld>
            <a:endParaRPr lang="en-US" altLang="zh-CN"/>
          </a:p>
        </p:txBody>
      </p:sp>
      <p:sp>
        <p:nvSpPr>
          <p:cNvPr id="55603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81000"/>
            <a:ext cx="6694487" cy="14478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zh-CN" sz="2800" b="1" dirty="0" smtClean="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Improvement: fractional ALFF</a:t>
            </a:r>
          </a:p>
        </p:txBody>
      </p:sp>
      <p:pic>
        <p:nvPicPr>
          <p:cNvPr id="48131" name="Picture 6" descr="serie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43608" y="1458044"/>
            <a:ext cx="7200900" cy="506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764333" y="1961281"/>
            <a:ext cx="1035050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949108" y="2105744"/>
            <a:ext cx="996950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6042" name="Line 10"/>
          <p:cNvSpPr>
            <a:spLocks noChangeShapeType="1"/>
          </p:cNvSpPr>
          <p:nvPr/>
        </p:nvSpPr>
        <p:spPr bwMode="auto">
          <a:xfrm flipH="1">
            <a:off x="2340595" y="2321644"/>
            <a:ext cx="2376488" cy="215900"/>
          </a:xfrm>
          <a:prstGeom prst="line">
            <a:avLst/>
          </a:prstGeom>
          <a:noFill/>
          <a:ln w="889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宋体" charset="0"/>
              <a:cs typeface="宋体" charset="0"/>
            </a:endParaRPr>
          </a:p>
        </p:txBody>
      </p:sp>
      <p:sp>
        <p:nvSpPr>
          <p:cNvPr id="556043" name="Line 11"/>
          <p:cNvSpPr>
            <a:spLocks noChangeShapeType="1"/>
          </p:cNvSpPr>
          <p:nvPr/>
        </p:nvSpPr>
        <p:spPr bwMode="auto">
          <a:xfrm>
            <a:off x="6444283" y="2824881"/>
            <a:ext cx="1008062" cy="144463"/>
          </a:xfrm>
          <a:prstGeom prst="line">
            <a:avLst/>
          </a:prstGeom>
          <a:noFill/>
          <a:ln w="889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ea typeface="宋体" charset="0"/>
              <a:cs typeface="宋体" charset="0"/>
            </a:endParaRPr>
          </a:p>
        </p:txBody>
      </p:sp>
      <p:sp>
        <p:nvSpPr>
          <p:cNvPr id="556044" name="Text Box 12"/>
          <p:cNvSpPr txBox="1">
            <a:spLocks noChangeArrowheads="1"/>
          </p:cNvSpPr>
          <p:nvPr/>
        </p:nvSpPr>
        <p:spPr bwMode="auto">
          <a:xfrm>
            <a:off x="1548433" y="3185244"/>
            <a:ext cx="2592387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2800" dirty="0" err="1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Suprasellar</a:t>
            </a:r>
            <a:r>
              <a:rPr lang="en-US" altLang="zh-CN" sz="2800" dirty="0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 cistern</a:t>
            </a:r>
          </a:p>
        </p:txBody>
      </p:sp>
      <p:sp>
        <p:nvSpPr>
          <p:cNvPr id="556045" name="Text Box 13"/>
          <p:cNvSpPr txBox="1">
            <a:spLocks noChangeArrowheads="1"/>
          </p:cNvSpPr>
          <p:nvPr/>
        </p:nvSpPr>
        <p:spPr bwMode="auto">
          <a:xfrm>
            <a:off x="7093570" y="3329706"/>
            <a:ext cx="1584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2800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PCC</a:t>
            </a:r>
          </a:p>
        </p:txBody>
      </p:sp>
      <p:pic>
        <p:nvPicPr>
          <p:cNvPr id="556046" name="MacOS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黑体" pitchFamily="2" charset="-122"/>
                <a:cs typeface="黑体" pitchFamily="2" charset="-122"/>
              </a:rPr>
              <a:t>Computational Methodology</a:t>
            </a:r>
            <a:endParaRPr kumimoji="0" lang="en-US" altLang="zh-CN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黑体" pitchFamily="2" charset="-122"/>
              <a:cs typeface="黑体" pitchFamily="2" charset="-122"/>
            </a:endParaRP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16372" y="6546830"/>
            <a:ext cx="541972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altLang="zh-CN" sz="1600" dirty="0" err="1" smtClean="0">
                <a:solidFill>
                  <a:srgbClr val="FFFFFF"/>
                </a:solidFill>
                <a:ea typeface="宋体" charset="0"/>
                <a:cs typeface="宋体" charset="0"/>
              </a:rPr>
              <a:t>Zou</a:t>
            </a:r>
            <a:r>
              <a:rPr lang="en-US" altLang="zh-CN" sz="1600" dirty="0" smtClean="0">
                <a:solidFill>
                  <a:srgbClr val="FFFFFF"/>
                </a:solidFill>
                <a:ea typeface="宋体" charset="0"/>
                <a:cs typeface="宋体" charset="0"/>
              </a:rPr>
              <a:t> et al., 2008. </a:t>
            </a:r>
            <a:r>
              <a:rPr lang="en-US" sz="1600" dirty="0"/>
              <a:t>J </a:t>
            </a:r>
            <a:r>
              <a:rPr lang="en-US" sz="1600" dirty="0" err="1"/>
              <a:t>Neurosci</a:t>
            </a:r>
            <a:r>
              <a:rPr lang="en-US" sz="1600" dirty="0"/>
              <a:t> Methods</a:t>
            </a:r>
            <a:endParaRPr lang="en-US" altLang="zh-CN" sz="1600" dirty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895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560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6046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DA6944D5-A243-5441-B604-929D2E674516}" type="slidenum">
              <a:rPr lang="en-US" altLang="zh-CN"/>
              <a:pPr/>
              <a:t>33</a:t>
            </a:fld>
            <a:endParaRPr lang="en-US" altLang="zh-CN"/>
          </a:p>
        </p:txBody>
      </p:sp>
      <p:pic>
        <p:nvPicPr>
          <p:cNvPr id="558092" name="MacOS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黑体" pitchFamily="2" charset="-122"/>
                <a:cs typeface="黑体" pitchFamily="2" charset="-122"/>
              </a:rPr>
              <a:t>Computational Methodology</a:t>
            </a:r>
            <a:endParaRPr kumimoji="0" lang="en-US" altLang="zh-CN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黑体" pitchFamily="2" charset="-122"/>
              <a:cs typeface="黑体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3688" y="908720"/>
            <a:ext cx="5184576" cy="30410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67744" y="4149080"/>
            <a:ext cx="3623443" cy="2448272"/>
          </a:xfrm>
          <a:prstGeom prst="rect">
            <a:avLst/>
          </a:prstGeom>
        </p:spPr>
      </p:pic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16372" y="6546830"/>
            <a:ext cx="541972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altLang="zh-CN" sz="1600" dirty="0" err="1" smtClean="0">
                <a:solidFill>
                  <a:srgbClr val="FFFFFF"/>
                </a:solidFill>
                <a:ea typeface="宋体" charset="0"/>
                <a:cs typeface="宋体" charset="0"/>
              </a:rPr>
              <a:t>Zuo</a:t>
            </a:r>
            <a:r>
              <a:rPr lang="en-US" altLang="zh-CN" sz="1600" dirty="0" smtClean="0">
                <a:solidFill>
                  <a:srgbClr val="FFFFFF"/>
                </a:solidFill>
                <a:ea typeface="宋体" charset="0"/>
                <a:cs typeface="宋体" charset="0"/>
              </a:rPr>
              <a:t> et al., 2010. </a:t>
            </a:r>
            <a:r>
              <a:rPr lang="en-US" altLang="zh-CN" sz="1600" dirty="0" err="1" smtClean="0"/>
              <a:t>Neuroimage</a:t>
            </a:r>
            <a:endParaRPr lang="en-US" altLang="zh-CN" sz="1600" dirty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24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580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8092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100E5DF2-A67F-E94C-9AA3-0954A62EA129}" type="slidenum">
              <a:rPr lang="en-US" altLang="zh-CN"/>
              <a:pPr/>
              <a:t>34</a:t>
            </a:fld>
            <a:endParaRPr lang="en-US" altLang="zh-CN"/>
          </a:p>
        </p:txBody>
      </p:sp>
      <p:sp>
        <p:nvSpPr>
          <p:cNvPr id="342019" name="Rectangle 3"/>
          <p:cNvSpPr>
            <a:spLocks noChangeArrowheads="1"/>
          </p:cNvSpPr>
          <p:nvPr/>
        </p:nvSpPr>
        <p:spPr bwMode="auto">
          <a:xfrm>
            <a:off x="971550" y="1828800"/>
            <a:ext cx="7696200" cy="3927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20000"/>
              </a:spcBef>
              <a:buFontTx/>
              <a:buChar char="•"/>
            </a:pPr>
            <a:r>
              <a:rPr kumimoji="1" lang="en-US" altLang="zh-CN" sz="2800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2800" dirty="0" smtClean="0">
                <a:solidFill>
                  <a:srgbClr val="FFFF00"/>
                </a:solidFill>
              </a:rPr>
              <a:t>Graph theoretical analysis: </a:t>
            </a:r>
            <a:r>
              <a:rPr kumimoji="1" lang="en-US" altLang="zh-CN" sz="2800" dirty="0" smtClean="0">
                <a:solidFill>
                  <a:srgbClr val="FFFFFF"/>
                </a:solidFill>
              </a:rPr>
              <a:t>(Salvador et al., 2005, </a:t>
            </a:r>
            <a:r>
              <a:rPr kumimoji="1" lang="en-US" altLang="zh-CN" sz="2800" dirty="0" err="1" smtClean="0">
                <a:solidFill>
                  <a:srgbClr val="FFFFFF"/>
                </a:solidFill>
              </a:rPr>
              <a:t>Bullmore</a:t>
            </a:r>
            <a:r>
              <a:rPr kumimoji="1" lang="en-US" altLang="zh-CN" sz="2800" dirty="0" smtClean="0">
                <a:solidFill>
                  <a:srgbClr val="FFFFFF"/>
                </a:solidFill>
              </a:rPr>
              <a:t> and </a:t>
            </a:r>
            <a:r>
              <a:rPr kumimoji="1" lang="en-US" altLang="zh-CN" sz="2800" dirty="0" err="1" smtClean="0">
                <a:solidFill>
                  <a:srgbClr val="FFFFFF"/>
                </a:solidFill>
              </a:rPr>
              <a:t>Sporns</a:t>
            </a:r>
            <a:r>
              <a:rPr kumimoji="1" lang="en-US" altLang="zh-CN" sz="2800" dirty="0" smtClean="0">
                <a:solidFill>
                  <a:srgbClr val="FFFFFF"/>
                </a:solidFill>
              </a:rPr>
              <a:t>, 2009)</a:t>
            </a:r>
          </a:p>
          <a:p>
            <a:pPr lvl="1" algn="l">
              <a:spcBef>
                <a:spcPct val="20000"/>
              </a:spcBef>
              <a:buFontTx/>
              <a:buChar char="•"/>
            </a:pPr>
            <a:r>
              <a:rPr kumimoji="1" lang="en-US" altLang="zh-CN" sz="2800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2800" dirty="0" smtClean="0">
                <a:solidFill>
                  <a:srgbClr val="FFFF00"/>
                </a:solidFill>
              </a:rPr>
              <a:t>Degree connectivity, functional connectivity density, degree centrality: </a:t>
            </a:r>
            <a:r>
              <a:rPr kumimoji="1" lang="en-US" altLang="zh-CN" sz="2800" dirty="0" smtClean="0">
                <a:solidFill>
                  <a:srgbClr val="FFFFFF"/>
                </a:solidFill>
              </a:rPr>
              <a:t>(Buckner et </a:t>
            </a:r>
            <a:r>
              <a:rPr kumimoji="1" lang="en-US" altLang="zh-CN" sz="2800" dirty="0">
                <a:solidFill>
                  <a:srgbClr val="FFFFFF"/>
                </a:solidFill>
              </a:rPr>
              <a:t>al.,</a:t>
            </a:r>
            <a:r>
              <a:rPr kumimoji="1" lang="en-US" altLang="zh-CN" sz="2800" dirty="0" smtClean="0">
                <a:solidFill>
                  <a:srgbClr val="FFFFFF"/>
                </a:solidFill>
              </a:rPr>
              <a:t> 2009; </a:t>
            </a:r>
            <a:r>
              <a:rPr kumimoji="1" lang="en-US" altLang="zh-CN" sz="2800" dirty="0" err="1" smtClean="0">
                <a:solidFill>
                  <a:srgbClr val="FFFFFF"/>
                </a:solidFill>
              </a:rPr>
              <a:t>Tomasi</a:t>
            </a:r>
            <a:r>
              <a:rPr kumimoji="1" lang="en-US" altLang="zh-CN" sz="2800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2800" dirty="0">
                <a:solidFill>
                  <a:srgbClr val="FFFFFF"/>
                </a:solidFill>
              </a:rPr>
              <a:t>et al., </a:t>
            </a:r>
            <a:r>
              <a:rPr kumimoji="1" lang="en-US" altLang="zh-CN" sz="2800" dirty="0" smtClean="0">
                <a:solidFill>
                  <a:srgbClr val="FFFFFF"/>
                </a:solidFill>
              </a:rPr>
              <a:t>2010</a:t>
            </a:r>
            <a:r>
              <a:rPr kumimoji="1" lang="en-US" altLang="zh-CN" sz="2800" dirty="0">
                <a:solidFill>
                  <a:srgbClr val="FFFFFF"/>
                </a:solidFill>
              </a:rPr>
              <a:t>;</a:t>
            </a:r>
            <a:r>
              <a:rPr kumimoji="1" lang="en-US" altLang="zh-CN" sz="2800" dirty="0" smtClean="0">
                <a:solidFill>
                  <a:srgbClr val="FFFFFF"/>
                </a:solidFill>
              </a:rPr>
              <a:t> Cole et </a:t>
            </a:r>
            <a:r>
              <a:rPr kumimoji="1" lang="en-US" altLang="zh-CN" sz="2800" dirty="0">
                <a:solidFill>
                  <a:srgbClr val="FFFFFF"/>
                </a:solidFill>
              </a:rPr>
              <a:t>al., </a:t>
            </a:r>
            <a:r>
              <a:rPr kumimoji="1" lang="en-US" altLang="zh-CN" sz="2800" dirty="0" smtClean="0">
                <a:solidFill>
                  <a:srgbClr val="FFFFFF"/>
                </a:solidFill>
              </a:rPr>
              <a:t>2010; </a:t>
            </a:r>
            <a:r>
              <a:rPr kumimoji="1" lang="en-US" altLang="zh-CN" sz="2800" dirty="0" err="1" smtClean="0">
                <a:solidFill>
                  <a:srgbClr val="FFFFFF"/>
                </a:solidFill>
              </a:rPr>
              <a:t>Zuo</a:t>
            </a:r>
            <a:r>
              <a:rPr kumimoji="1" lang="en-US" altLang="zh-CN" sz="2800" dirty="0" smtClean="0">
                <a:solidFill>
                  <a:srgbClr val="FFFFFF"/>
                </a:solidFill>
              </a:rPr>
              <a:t> et </a:t>
            </a:r>
            <a:r>
              <a:rPr kumimoji="1" lang="en-US" altLang="zh-CN" sz="2800" dirty="0">
                <a:solidFill>
                  <a:srgbClr val="FFFFFF"/>
                </a:solidFill>
              </a:rPr>
              <a:t>al., </a:t>
            </a:r>
            <a:r>
              <a:rPr kumimoji="1" lang="en-US" altLang="zh-CN" sz="2800" dirty="0" smtClean="0">
                <a:solidFill>
                  <a:srgbClr val="FFFFFF"/>
                </a:solidFill>
              </a:rPr>
              <a:t>2012)</a:t>
            </a:r>
          </a:p>
          <a:p>
            <a:pPr algn="l">
              <a:spcBef>
                <a:spcPct val="20000"/>
              </a:spcBef>
              <a:buFontTx/>
              <a:buChar char="•"/>
            </a:pPr>
            <a:r>
              <a:rPr kumimoji="1" lang="en-US" altLang="zh-CN" sz="2800" dirty="0" smtClean="0">
                <a:solidFill>
                  <a:srgbClr val="FFFFFF"/>
                </a:solidFill>
              </a:rPr>
              <a:t> …</a:t>
            </a:r>
          </a:p>
          <a:p>
            <a:pPr algn="l"/>
            <a:endParaRPr kumimoji="1" lang="en-US" altLang="zh-CN" sz="2800" dirty="0">
              <a:solidFill>
                <a:srgbClr val="FFFFFF"/>
              </a:solidFill>
              <a:latin typeface="Comic Sans MS" charset="0"/>
              <a:ea typeface="隶书" pitchFamily="49" charset="-122"/>
              <a:cs typeface="隶书" pitchFamily="49" charset="-122"/>
            </a:endParaRPr>
          </a:p>
        </p:txBody>
      </p:sp>
      <p:pic>
        <p:nvPicPr>
          <p:cNvPr id="342020" name="MacOS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990600" y="1143000"/>
            <a:ext cx="340890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>
              <a:defRPr/>
            </a:pPr>
            <a:r>
              <a:rPr kumimoji="1" lang="en-US" altLang="zh-CN" sz="3200" dirty="0" smtClean="0">
                <a:solidFill>
                  <a:srgbClr val="FFFF00"/>
                </a:solidFill>
              </a:rPr>
              <a:t>Graphical approach</a:t>
            </a:r>
            <a:endParaRPr kumimoji="1" lang="en-US" altLang="zh-CN" sz="3200" dirty="0">
              <a:solidFill>
                <a:srgbClr val="FFFF00"/>
              </a:solidFill>
              <a:ea typeface="宋体" charset="0"/>
              <a:cs typeface="宋体" charset="0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Computational Methodology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2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420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2020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100E5DF2-A67F-E94C-9AA3-0954A62EA129}" type="slidenum">
              <a:rPr lang="en-US" altLang="zh-CN"/>
              <a:pPr/>
              <a:t>35</a:t>
            </a:fld>
            <a:endParaRPr lang="en-US" altLang="zh-CN"/>
          </a:p>
        </p:txBody>
      </p:sp>
      <p:pic>
        <p:nvPicPr>
          <p:cNvPr id="342020" name="MacOS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990600" y="838200"/>
            <a:ext cx="4469092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>
              <a:defRPr/>
            </a:pPr>
            <a:r>
              <a:rPr kumimoji="1" lang="en-US" altLang="zh-CN" sz="3200" dirty="0">
                <a:solidFill>
                  <a:srgbClr val="FFFF00"/>
                </a:solidFill>
              </a:rPr>
              <a:t>Graph theoretical analysis</a:t>
            </a:r>
            <a:endParaRPr kumimoji="1" lang="en-US" altLang="zh-CN" sz="3200" dirty="0">
              <a:solidFill>
                <a:srgbClr val="FFFF00"/>
              </a:solidFill>
              <a:ea typeface="宋体" charset="0"/>
              <a:cs typeface="宋体" charset="0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762000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Computational Methodology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62200" y="1808336"/>
            <a:ext cx="6489700" cy="474691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3810000"/>
            <a:ext cx="2209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000" dirty="0" err="1">
                <a:solidFill>
                  <a:srgbClr val="FFFFFF"/>
                </a:solidFill>
              </a:rPr>
              <a:t>Bullmore</a:t>
            </a:r>
            <a:r>
              <a:rPr kumimoji="1" lang="en-US" altLang="zh-CN" sz="2000" dirty="0">
                <a:solidFill>
                  <a:srgbClr val="FFFFFF"/>
                </a:solidFill>
              </a:rPr>
              <a:t> and </a:t>
            </a:r>
            <a:r>
              <a:rPr kumimoji="1" lang="en-US" altLang="zh-CN" sz="2000" dirty="0" err="1">
                <a:solidFill>
                  <a:srgbClr val="FFFFFF"/>
                </a:solidFill>
              </a:rPr>
              <a:t>Sporns</a:t>
            </a:r>
            <a:r>
              <a:rPr kumimoji="1" lang="en-US" altLang="zh-CN" sz="2000" dirty="0">
                <a:solidFill>
                  <a:srgbClr val="FFFFFF"/>
                </a:solidFill>
              </a:rPr>
              <a:t>, 2009</a:t>
            </a:r>
            <a:endParaRPr lang="en-US" sz="2000" dirty="0"/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420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2020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3"/>
          <p:cNvSpPr txBox="1">
            <a:spLocks noChangeArrowheads="1"/>
          </p:cNvSpPr>
          <p:nvPr/>
        </p:nvSpPr>
        <p:spPr bwMode="auto">
          <a:xfrm>
            <a:off x="6011863" y="2030413"/>
            <a:ext cx="4103687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0"/>
              </a:spcBef>
              <a:buClr>
                <a:schemeClr val="tx2"/>
              </a:buClr>
              <a:buSzPct val="60000"/>
              <a:buFont typeface="Wingdings" charset="2"/>
              <a:buChar char="l"/>
            </a:pPr>
            <a:r>
              <a:rPr lang="en-US" altLang="zh-CN" sz="2000" dirty="0">
                <a:solidFill>
                  <a:schemeClr val="tx1"/>
                </a:solidFill>
              </a:rPr>
              <a:t> </a:t>
            </a:r>
            <a:r>
              <a:rPr lang="en-US" altLang="zh-CN" sz="2000" dirty="0" smtClean="0">
                <a:solidFill>
                  <a:schemeClr val="tx1"/>
                </a:solidFill>
              </a:rPr>
              <a:t>Node</a:t>
            </a:r>
            <a:r>
              <a:rPr lang="en-US" altLang="zh-CN" sz="2000" dirty="0">
                <a:solidFill>
                  <a:schemeClr val="tx1"/>
                </a:solidFill>
              </a:rPr>
              <a:t>: brain region</a:t>
            </a:r>
          </a:p>
          <a:p>
            <a:pPr algn="l" eaLnBrk="0" hangingPunct="0">
              <a:spcBef>
                <a:spcPct val="0"/>
              </a:spcBef>
              <a:buClr>
                <a:schemeClr val="tx2"/>
              </a:buClr>
              <a:buSzPct val="60000"/>
              <a:buFont typeface="Wingdings" charset="2"/>
              <a:buChar char="l"/>
            </a:pPr>
            <a:r>
              <a:rPr lang="en-US" altLang="zh-CN" sz="2000" dirty="0">
                <a:solidFill>
                  <a:schemeClr val="tx1"/>
                </a:solidFill>
              </a:rPr>
              <a:t> Link: connection</a:t>
            </a:r>
            <a:endParaRPr lang="en-US" altLang="zh-CN" sz="2000" dirty="0">
              <a:solidFill>
                <a:schemeClr val="tx1"/>
              </a:solidFill>
              <a:latin typeface="Arial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84213" y="1528763"/>
            <a:ext cx="5903912" cy="4319587"/>
            <a:chOff x="2824" y="781"/>
            <a:chExt cx="3224" cy="2291"/>
          </a:xfrm>
        </p:grpSpPr>
        <p:sp>
          <p:nvSpPr>
            <p:cNvPr id="41995" name="Rectangle 5"/>
            <p:cNvSpPr>
              <a:spLocks noChangeArrowheads="1"/>
            </p:cNvSpPr>
            <p:nvPr/>
          </p:nvSpPr>
          <p:spPr bwMode="auto">
            <a:xfrm>
              <a:off x="4833" y="2549"/>
              <a:ext cx="1215" cy="50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0"/>
                </a:spcBef>
              </a:pPr>
              <a:r>
                <a:rPr lang="en-US" altLang="zh-CN">
                  <a:solidFill>
                    <a:schemeClr val="tx1"/>
                  </a:solidFill>
                  <a:latin typeface="Arial" charset="0"/>
                </a:rPr>
                <a:t>Random</a:t>
              </a:r>
              <a:r>
                <a:rPr lang="en-US" altLang="zh-CN" sz="2000">
                  <a:solidFill>
                    <a:schemeClr val="tx1"/>
                  </a:solidFill>
                  <a:latin typeface="Arial" charset="0"/>
                </a:rPr>
                <a:t>:</a:t>
              </a:r>
            </a:p>
            <a:p>
              <a:pPr algn="l" eaLnBrk="0" hangingPunct="0">
                <a:spcBef>
                  <a:spcPct val="0"/>
                </a:spcBef>
                <a:buClr>
                  <a:schemeClr val="tx2"/>
                </a:buClr>
                <a:buSzPct val="60000"/>
                <a:buFont typeface="Wingdings" charset="2"/>
                <a:buChar char="l"/>
              </a:pPr>
              <a:r>
                <a:rPr lang="en-US" altLang="zh-CN">
                  <a:solidFill>
                    <a:schemeClr val="tx1"/>
                  </a:solidFill>
                </a:rPr>
                <a:t> low C</a:t>
              </a:r>
              <a:r>
                <a:rPr lang="en-US" altLang="zh-CN" sz="1400">
                  <a:solidFill>
                    <a:schemeClr val="tx1"/>
                  </a:solidFill>
                </a:rPr>
                <a:t>p</a:t>
              </a:r>
              <a:r>
                <a:rPr lang="en-US" altLang="zh-CN">
                  <a:solidFill>
                    <a:schemeClr val="tx1"/>
                  </a:solidFill>
                </a:rPr>
                <a:t> </a:t>
              </a:r>
            </a:p>
            <a:p>
              <a:pPr algn="l" eaLnBrk="0" hangingPunct="0">
                <a:spcBef>
                  <a:spcPct val="0"/>
                </a:spcBef>
                <a:buClr>
                  <a:schemeClr val="tx2"/>
                </a:buClr>
                <a:buSzPct val="60000"/>
                <a:buFont typeface="Wingdings" charset="2"/>
                <a:buChar char="l"/>
              </a:pPr>
              <a:r>
                <a:rPr lang="en-US" altLang="zh-CN">
                  <a:solidFill>
                    <a:schemeClr val="tx1"/>
                  </a:solidFill>
                </a:rPr>
                <a:t> low L</a:t>
              </a:r>
              <a:r>
                <a:rPr lang="en-US" altLang="zh-CN" sz="1400">
                  <a:solidFill>
                    <a:schemeClr val="tx1"/>
                  </a:solidFill>
                </a:rPr>
                <a:t>p</a:t>
              </a:r>
              <a:endParaRPr lang="en-US" altLang="zh-CN">
                <a:solidFill>
                  <a:schemeClr val="tx1"/>
                </a:solidFill>
              </a:endParaRPr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824" y="781"/>
              <a:ext cx="2748" cy="2291"/>
              <a:chOff x="2824" y="781"/>
              <a:chExt cx="2748" cy="2291"/>
            </a:xfrm>
          </p:grpSpPr>
          <p:sp>
            <p:nvSpPr>
              <p:cNvPr id="41997" name="Rectangle 7"/>
              <p:cNvSpPr>
                <a:spLocks noChangeArrowheads="1"/>
              </p:cNvSpPr>
              <p:nvPr/>
            </p:nvSpPr>
            <p:spPr bwMode="auto">
              <a:xfrm>
                <a:off x="2824" y="781"/>
                <a:ext cx="2748" cy="138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1998" name="Text Box 8"/>
              <p:cNvSpPr txBox="1">
                <a:spLocks noChangeArrowheads="1"/>
              </p:cNvSpPr>
              <p:nvPr/>
            </p:nvSpPr>
            <p:spPr bwMode="auto">
              <a:xfrm>
                <a:off x="3066" y="2195"/>
                <a:ext cx="2189" cy="1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GB" altLang="zh-CN" sz="1600"/>
                  <a:t>Watts and Strogatz, 1998. Nature</a:t>
                </a:r>
              </a:p>
            </p:txBody>
          </p:sp>
          <p:pic>
            <p:nvPicPr>
              <p:cNvPr id="41999" name="Picture 9"/>
              <p:cNvPicPr>
                <a:picLocks noChangeAspect="1" noChangeArrowheads="1"/>
              </p:cNvPicPr>
              <p:nvPr/>
            </p:nvPicPr>
            <p:blipFill>
              <a:blip r:embed="rId5"/>
              <a:srcRect r="1485"/>
              <a:stretch>
                <a:fillRect/>
              </a:stretch>
            </p:blipFill>
            <p:spPr bwMode="auto">
              <a:xfrm>
                <a:off x="2854" y="876"/>
                <a:ext cx="2697" cy="1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42000" name="Rectangle 10"/>
              <p:cNvSpPr>
                <a:spLocks noChangeArrowheads="1"/>
              </p:cNvSpPr>
              <p:nvPr/>
            </p:nvSpPr>
            <p:spPr bwMode="auto">
              <a:xfrm>
                <a:off x="3768" y="2580"/>
                <a:ext cx="1215" cy="486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pPr algn="l" eaLnBrk="0" hangingPunct="0">
                  <a:spcBef>
                    <a:spcPct val="0"/>
                  </a:spcBef>
                </a:pPr>
                <a:r>
                  <a:rPr lang="en-US" altLang="zh-CN">
                    <a:solidFill>
                      <a:schemeClr val="tx1"/>
                    </a:solidFill>
                    <a:latin typeface="Arial" charset="0"/>
                  </a:rPr>
                  <a:t>Small-world:</a:t>
                </a:r>
              </a:p>
              <a:p>
                <a:pPr algn="l" eaLnBrk="0" hangingPunct="0">
                  <a:spcBef>
                    <a:spcPct val="0"/>
                  </a:spcBef>
                  <a:buClr>
                    <a:schemeClr val="tx2"/>
                  </a:buClr>
                  <a:buSzPct val="60000"/>
                  <a:buFont typeface="Wingdings" charset="2"/>
                  <a:buChar char="l"/>
                </a:pPr>
                <a:r>
                  <a:rPr lang="en-US" altLang="zh-CN">
                    <a:solidFill>
                      <a:schemeClr val="tx1"/>
                    </a:solidFill>
                  </a:rPr>
                  <a:t> high C</a:t>
                </a:r>
                <a:r>
                  <a:rPr lang="en-US" altLang="zh-CN" sz="1400">
                    <a:solidFill>
                      <a:schemeClr val="tx1"/>
                    </a:solidFill>
                  </a:rPr>
                  <a:t>p</a:t>
                </a:r>
                <a:r>
                  <a:rPr lang="en-US" altLang="zh-CN">
                    <a:solidFill>
                      <a:schemeClr val="tx1"/>
                    </a:solidFill>
                  </a:rPr>
                  <a:t> </a:t>
                </a:r>
              </a:p>
              <a:p>
                <a:pPr algn="l" eaLnBrk="0" hangingPunct="0">
                  <a:spcBef>
                    <a:spcPct val="0"/>
                  </a:spcBef>
                  <a:buClr>
                    <a:schemeClr val="tx2"/>
                  </a:buClr>
                  <a:buSzPct val="60000"/>
                  <a:buFont typeface="Wingdings" charset="2"/>
                  <a:buChar char="l"/>
                </a:pPr>
                <a:r>
                  <a:rPr lang="en-US" altLang="zh-CN">
                    <a:solidFill>
                      <a:schemeClr val="tx1"/>
                    </a:solidFill>
                  </a:rPr>
                  <a:t> low L</a:t>
                </a:r>
                <a:r>
                  <a:rPr lang="en-US" altLang="zh-CN" sz="1400">
                    <a:solidFill>
                      <a:schemeClr val="tx1"/>
                    </a:solidFill>
                  </a:rPr>
                  <a:t>p</a:t>
                </a:r>
                <a:endParaRPr lang="en-US" altLang="zh-CN">
                  <a:solidFill>
                    <a:schemeClr val="tx1"/>
                  </a:solidFill>
                </a:endParaRPr>
              </a:p>
            </p:txBody>
          </p:sp>
          <p:sp>
            <p:nvSpPr>
              <p:cNvPr id="42001" name="Rectangle 11"/>
              <p:cNvSpPr>
                <a:spLocks noChangeArrowheads="1"/>
              </p:cNvSpPr>
              <p:nvPr/>
            </p:nvSpPr>
            <p:spPr bwMode="auto">
              <a:xfrm>
                <a:off x="2855" y="2570"/>
                <a:ext cx="1216" cy="50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prstTxWarp prst="textNoShape">
                  <a:avLst/>
                </a:prstTxWarp>
                <a:spAutoFit/>
              </a:bodyPr>
              <a:lstStyle/>
              <a:p>
                <a:pPr algn="l" eaLnBrk="0" hangingPunct="0">
                  <a:spcBef>
                    <a:spcPct val="0"/>
                  </a:spcBef>
                </a:pPr>
                <a:r>
                  <a:rPr lang="en-US" altLang="zh-CN">
                    <a:solidFill>
                      <a:schemeClr val="tx1"/>
                    </a:solidFill>
                    <a:latin typeface="Arial" charset="0"/>
                  </a:rPr>
                  <a:t>Regular</a:t>
                </a:r>
                <a:r>
                  <a:rPr lang="en-US" altLang="zh-CN" sz="2000">
                    <a:solidFill>
                      <a:schemeClr val="tx1"/>
                    </a:solidFill>
                    <a:latin typeface="Arial" charset="0"/>
                  </a:rPr>
                  <a:t>:</a:t>
                </a:r>
              </a:p>
              <a:p>
                <a:pPr algn="l" eaLnBrk="0" hangingPunct="0">
                  <a:spcBef>
                    <a:spcPct val="0"/>
                  </a:spcBef>
                  <a:buClr>
                    <a:schemeClr val="tx2"/>
                  </a:buClr>
                  <a:buSzPct val="60000"/>
                  <a:buFont typeface="Wingdings" charset="2"/>
                  <a:buChar char="l"/>
                </a:pPr>
                <a:r>
                  <a:rPr lang="en-US" altLang="zh-CN">
                    <a:solidFill>
                      <a:schemeClr val="tx1"/>
                    </a:solidFill>
                  </a:rPr>
                  <a:t> high C</a:t>
                </a:r>
                <a:r>
                  <a:rPr lang="en-US" altLang="zh-CN" sz="1400">
                    <a:solidFill>
                      <a:schemeClr val="tx1"/>
                    </a:solidFill>
                  </a:rPr>
                  <a:t>p</a:t>
                </a:r>
                <a:r>
                  <a:rPr lang="en-US" altLang="zh-CN">
                    <a:solidFill>
                      <a:schemeClr val="tx1"/>
                    </a:solidFill>
                  </a:rPr>
                  <a:t> </a:t>
                </a:r>
              </a:p>
              <a:p>
                <a:pPr algn="l" eaLnBrk="0" hangingPunct="0">
                  <a:spcBef>
                    <a:spcPct val="0"/>
                  </a:spcBef>
                  <a:buClr>
                    <a:schemeClr val="tx2"/>
                  </a:buClr>
                  <a:buSzPct val="60000"/>
                  <a:buFont typeface="Wingdings" charset="2"/>
                  <a:buChar char="l"/>
                </a:pPr>
                <a:r>
                  <a:rPr lang="en-US" altLang="zh-CN">
                    <a:solidFill>
                      <a:schemeClr val="tx1"/>
                    </a:solidFill>
                  </a:rPr>
                  <a:t> high L</a:t>
                </a:r>
                <a:r>
                  <a:rPr lang="en-US" altLang="zh-CN" sz="1400">
                    <a:solidFill>
                      <a:schemeClr val="tx1"/>
                    </a:solidFill>
                  </a:rPr>
                  <a:t>p</a:t>
                </a:r>
                <a:endParaRPr lang="en-US" altLang="zh-CN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41988" name="Rectangle 12"/>
          <p:cNvSpPr>
            <a:spLocks noChangeArrowheads="1"/>
          </p:cNvSpPr>
          <p:nvPr/>
        </p:nvSpPr>
        <p:spPr bwMode="auto">
          <a:xfrm>
            <a:off x="2555875" y="1989138"/>
            <a:ext cx="1304925" cy="1390650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1989" name="Text Box 13"/>
          <p:cNvSpPr txBox="1">
            <a:spLocks noChangeArrowheads="1"/>
          </p:cNvSpPr>
          <p:nvPr/>
        </p:nvSpPr>
        <p:spPr bwMode="auto">
          <a:xfrm>
            <a:off x="1936750" y="6405563"/>
            <a:ext cx="1809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defTabSz="722313" eaLnBrk="0" hangingPunct="0">
              <a:spcBef>
                <a:spcPct val="0"/>
              </a:spcBef>
            </a:pPr>
            <a:endParaRPr lang="zh-CN" altLang="en-US" sz="3200"/>
          </a:p>
        </p:txBody>
      </p:sp>
      <p:sp>
        <p:nvSpPr>
          <p:cNvPr id="41990" name="Text Box 14"/>
          <p:cNvSpPr txBox="1">
            <a:spLocks noChangeArrowheads="1"/>
          </p:cNvSpPr>
          <p:nvPr/>
        </p:nvSpPr>
        <p:spPr bwMode="auto">
          <a:xfrm>
            <a:off x="5975350" y="4811713"/>
            <a:ext cx="3168650" cy="1187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prstTxWarp prst="textNoShape">
              <a:avLst/>
            </a:prstTxWarp>
            <a:spAutoFit/>
          </a:bodyPr>
          <a:lstStyle/>
          <a:p>
            <a:pPr algn="l" defTabSz="722313" eaLnBrk="0" hangingPunct="0">
              <a:spcBef>
                <a:spcPct val="0"/>
              </a:spcBef>
            </a:pPr>
            <a:r>
              <a:rPr lang="en-US" altLang="zh-CN" dirty="0">
                <a:solidFill>
                  <a:srgbClr val="FFFF00"/>
                </a:solidFill>
              </a:rPr>
              <a:t>Small-world </a:t>
            </a:r>
            <a:r>
              <a:rPr lang="en-US" altLang="zh-CN" dirty="0">
                <a:solidFill>
                  <a:srgbClr val="FFCC00"/>
                </a:solidFill>
              </a:rPr>
              <a:t>networks contain many local links and a few long-distance links (so-called “shortcuts”).</a:t>
            </a:r>
          </a:p>
        </p:txBody>
      </p:sp>
      <p:sp>
        <p:nvSpPr>
          <p:cNvPr id="41991" name="Text Box 15"/>
          <p:cNvSpPr txBox="1">
            <a:spLocks noChangeArrowheads="1"/>
          </p:cNvSpPr>
          <p:nvPr/>
        </p:nvSpPr>
        <p:spPr bwMode="auto">
          <a:xfrm>
            <a:off x="1628775" y="6178550"/>
            <a:ext cx="29527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prstTxWarp prst="textNoShape">
              <a:avLst/>
            </a:prstTxWarp>
            <a:spAutoFit/>
          </a:bodyPr>
          <a:lstStyle/>
          <a:p>
            <a:pPr algn="l" defTabSz="722313" eaLnBrk="0" hangingPunct="0">
              <a:spcBef>
                <a:spcPct val="0"/>
              </a:spcBef>
            </a:pPr>
            <a:r>
              <a:rPr lang="en-US" altLang="zh-CN" sz="1200">
                <a:solidFill>
                  <a:schemeClr val="tx1"/>
                </a:solidFill>
              </a:rPr>
              <a:t>Cp: average clustering of a network</a:t>
            </a:r>
          </a:p>
          <a:p>
            <a:pPr algn="l" defTabSz="722313" eaLnBrk="0" hangingPunct="0">
              <a:spcBef>
                <a:spcPct val="0"/>
              </a:spcBef>
            </a:pPr>
            <a:r>
              <a:rPr lang="en-US" altLang="zh-CN" sz="1200">
                <a:solidFill>
                  <a:schemeClr val="tx1"/>
                </a:solidFill>
              </a:rPr>
              <a:t>Lp: average shortest path length of a network</a:t>
            </a:r>
          </a:p>
        </p:txBody>
      </p:sp>
      <p:sp>
        <p:nvSpPr>
          <p:cNvPr id="4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6A6DECD2-3E57-AF48-AFEA-7B8AE8045CA3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36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90600" y="838200"/>
            <a:ext cx="4469092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>
              <a:defRPr/>
            </a:pPr>
            <a:r>
              <a:rPr kumimoji="1" lang="en-US" altLang="zh-CN" sz="3200" dirty="0">
                <a:solidFill>
                  <a:srgbClr val="FFFF00"/>
                </a:solidFill>
              </a:rPr>
              <a:t>Graph theoretical analysis</a:t>
            </a:r>
            <a:endParaRPr kumimoji="1" lang="en-US" altLang="zh-CN" sz="3200" dirty="0">
              <a:solidFill>
                <a:srgbClr val="FFFF00"/>
              </a:solidFill>
              <a:ea typeface="宋体" charset="0"/>
              <a:cs typeface="宋体" charset="0"/>
            </a:endParaRPr>
          </a:p>
        </p:txBody>
      </p:sp>
      <p:sp>
        <p:nvSpPr>
          <p:cNvPr id="2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762000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Computational Methodology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97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100E5DF2-A67F-E94C-9AA3-0954A62EA129}" type="slidenum">
              <a:rPr lang="en-US" altLang="zh-CN"/>
              <a:pPr/>
              <a:t>37</a:t>
            </a:fld>
            <a:endParaRPr lang="en-US" altLang="zh-CN"/>
          </a:p>
        </p:txBody>
      </p:sp>
      <p:pic>
        <p:nvPicPr>
          <p:cNvPr id="342020" name="MacOS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990600" y="838200"/>
            <a:ext cx="4469092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>
              <a:defRPr/>
            </a:pPr>
            <a:r>
              <a:rPr kumimoji="1" lang="en-US" altLang="zh-CN" sz="3200" dirty="0">
                <a:solidFill>
                  <a:srgbClr val="FFFF00"/>
                </a:solidFill>
              </a:rPr>
              <a:t>Graph theoretical analysis</a:t>
            </a:r>
            <a:endParaRPr kumimoji="1" lang="en-US" altLang="zh-CN" sz="3200" dirty="0">
              <a:solidFill>
                <a:srgbClr val="FFFF00"/>
              </a:solidFill>
              <a:ea typeface="宋体" charset="0"/>
              <a:cs typeface="宋体" charset="0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762000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Computational Methodology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50863" y="1447800"/>
            <a:ext cx="4826598" cy="2438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86200" y="4284133"/>
            <a:ext cx="4876800" cy="257386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536140" y="2286000"/>
            <a:ext cx="8030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800" dirty="0" smtClean="0">
                <a:solidFill>
                  <a:srgbClr val="FFFFFF"/>
                </a:solidFill>
              </a:rPr>
              <a:t>Hub</a:t>
            </a:r>
            <a:endParaRPr lang="en-US" sz="2800" dirty="0"/>
          </a:p>
        </p:txBody>
      </p:sp>
      <p:sp>
        <p:nvSpPr>
          <p:cNvPr id="15" name="Rectangle 14"/>
          <p:cNvSpPr/>
          <p:nvPr/>
        </p:nvSpPr>
        <p:spPr>
          <a:xfrm>
            <a:off x="1286823" y="5181600"/>
            <a:ext cx="13016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sz="2800" dirty="0" smtClean="0">
                <a:solidFill>
                  <a:srgbClr val="FFFFFF"/>
                </a:solidFill>
              </a:rPr>
              <a:t>Module</a:t>
            </a:r>
            <a:endParaRPr lang="en-US" sz="2800" dirty="0"/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5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420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2020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100E5DF2-A67F-E94C-9AA3-0954A62EA129}" type="slidenum">
              <a:rPr lang="en-US" altLang="zh-CN"/>
              <a:pPr/>
              <a:t>38</a:t>
            </a:fld>
            <a:endParaRPr lang="en-US" altLang="zh-CN"/>
          </a:p>
        </p:txBody>
      </p:sp>
      <p:pic>
        <p:nvPicPr>
          <p:cNvPr id="342020" name="MacOS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762000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Computational Methodology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580063" y="914400"/>
            <a:ext cx="2663825" cy="264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684213" y="887413"/>
            <a:ext cx="4464050" cy="307777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50000"/>
              </a:lnSpc>
            </a:pPr>
            <a:r>
              <a:rPr lang="en-US" altLang="zh-CN" sz="2400" dirty="0" smtClean="0">
                <a:solidFill>
                  <a:srgbClr val="FFFF00"/>
                </a:solidFill>
              </a:rPr>
              <a:t>Degree centrality</a:t>
            </a:r>
            <a:endParaRPr lang="en-US" altLang="zh-CN" sz="2400" dirty="0">
              <a:solidFill>
                <a:srgbClr val="FFFF00"/>
              </a:solidFill>
            </a:endParaRPr>
          </a:p>
        </p:txBody>
      </p:sp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258889" y="1438275"/>
            <a:ext cx="1560512" cy="1941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82600" y="3429000"/>
            <a:ext cx="3175000" cy="366712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CN" dirty="0"/>
              <a:t>Buckner et al., 2009. </a:t>
            </a:r>
            <a:r>
              <a:rPr lang="en-US" dirty="0"/>
              <a:t>J </a:t>
            </a:r>
            <a:r>
              <a:rPr lang="en-US" dirty="0" err="1"/>
              <a:t>Neurosci</a:t>
            </a:r>
            <a:r>
              <a:rPr lang="en-US" dirty="0"/>
              <a:t> </a:t>
            </a:r>
            <a:endParaRPr lang="zh-CN" altLang="en-US" dirty="0"/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62000" y="4038600"/>
            <a:ext cx="2609850" cy="2301812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</p:pic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685800" y="6491287"/>
            <a:ext cx="2933700" cy="366713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CN" dirty="0"/>
              <a:t>Cole et al., 2010. </a:t>
            </a:r>
            <a:r>
              <a:rPr lang="en-US" altLang="zh-CN" dirty="0" err="1"/>
              <a:t>Neuroimage</a:t>
            </a:r>
            <a:endParaRPr lang="zh-CN" altLang="en-US" dirty="0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5552110" y="3505200"/>
            <a:ext cx="2649884" cy="369332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CN" dirty="0" err="1" smtClean="0"/>
              <a:t>Tomasi</a:t>
            </a:r>
            <a:r>
              <a:rPr lang="en-US" altLang="zh-CN" dirty="0" smtClean="0"/>
              <a:t> </a:t>
            </a:r>
            <a:r>
              <a:rPr lang="en-US" altLang="zh-CN" dirty="0"/>
              <a:t>et al., 2010.</a:t>
            </a:r>
            <a:r>
              <a:rPr lang="en-US" altLang="zh-CN" dirty="0" smtClean="0"/>
              <a:t> PNAS</a:t>
            </a:r>
            <a:endParaRPr lang="zh-CN" alt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38800" y="4038600"/>
            <a:ext cx="2580040" cy="2203450"/>
          </a:xfrm>
          <a:prstGeom prst="rect">
            <a:avLst/>
          </a:prstGeom>
        </p:spPr>
      </p:pic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5537528" y="6491287"/>
            <a:ext cx="2983847" cy="369332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CN" dirty="0" err="1" smtClean="0"/>
              <a:t>Zuo</a:t>
            </a:r>
            <a:r>
              <a:rPr lang="en-US" altLang="zh-CN" dirty="0" smtClean="0"/>
              <a:t> </a:t>
            </a:r>
            <a:r>
              <a:rPr lang="en-US" altLang="zh-CN" dirty="0"/>
              <a:t>et al., </a:t>
            </a:r>
            <a:r>
              <a:rPr lang="en-US" altLang="zh-CN" dirty="0" smtClean="0"/>
              <a:t>2011. </a:t>
            </a:r>
            <a:r>
              <a:rPr lang="en-US" altLang="zh-CN" dirty="0" err="1" smtClean="0"/>
              <a:t>Cereb</a:t>
            </a:r>
            <a:r>
              <a:rPr lang="en-US" altLang="zh-CN" dirty="0" smtClean="0"/>
              <a:t> Cortex</a:t>
            </a:r>
            <a:endParaRPr lang="zh-CN" altLang="en-US" dirty="0"/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119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420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2020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100E5DF2-A67F-E94C-9AA3-0954A62EA129}" type="slidenum">
              <a:rPr lang="en-US" altLang="zh-CN"/>
              <a:pPr/>
              <a:t>39</a:t>
            </a:fld>
            <a:endParaRPr lang="en-US" altLang="zh-CN"/>
          </a:p>
        </p:txBody>
      </p:sp>
      <p:pic>
        <p:nvPicPr>
          <p:cNvPr id="342020" name="MacOS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762000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Computational Methodology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684213" y="887413"/>
            <a:ext cx="4464050" cy="307777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50000"/>
              </a:lnSpc>
            </a:pPr>
            <a:r>
              <a:rPr lang="en-US" altLang="zh-CN" sz="2400" b="1" dirty="0" smtClean="0">
                <a:solidFill>
                  <a:srgbClr val="FFFF00"/>
                </a:solidFill>
              </a:rPr>
              <a:t>Dynamic perspective</a:t>
            </a:r>
            <a:endParaRPr lang="en-US" altLang="zh-CN" sz="2400" b="1" dirty="0">
              <a:solidFill>
                <a:srgbClr val="FFFF00"/>
              </a:solidFill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323528" y="5418365"/>
            <a:ext cx="2502571" cy="53091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50000"/>
              </a:lnSpc>
            </a:pPr>
            <a:r>
              <a:rPr lang="en-US" altLang="zh-CN" dirty="0" smtClean="0"/>
              <a:t>Chang and Glover, </a:t>
            </a:r>
            <a:r>
              <a:rPr lang="en-US" altLang="zh-CN" dirty="0"/>
              <a:t>2010. </a:t>
            </a:r>
            <a:endParaRPr lang="en-US" altLang="zh-CN" dirty="0" smtClean="0"/>
          </a:p>
          <a:p>
            <a:pPr>
              <a:lnSpc>
                <a:spcPct val="50000"/>
              </a:lnSpc>
            </a:pPr>
            <a:r>
              <a:rPr lang="en-US" altLang="zh-CN" dirty="0" err="1" smtClean="0"/>
              <a:t>Neuroimage</a:t>
            </a:r>
            <a:endParaRPr lang="zh-CN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9512" y="1961981"/>
            <a:ext cx="2736304" cy="32708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75856" y="1484784"/>
            <a:ext cx="2355945" cy="1876501"/>
          </a:xfrm>
          <a:prstGeom prst="rect">
            <a:avLst/>
          </a:prstGeom>
        </p:spPr>
      </p:pic>
      <p:pic>
        <p:nvPicPr>
          <p:cNvPr id="4" name="mmc2.avi">
            <a:hlinkClick r:id="" action="ppaction://media"/>
            <a:hlinkHover r:id="" action="ppaction://ole?verb=0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059832" y="3573016"/>
            <a:ext cx="2829245" cy="2232248"/>
          </a:xfrm>
          <a:prstGeom prst="rect">
            <a:avLst/>
          </a:prstGeom>
        </p:spPr>
      </p:pic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3347864" y="5922421"/>
            <a:ext cx="2400905" cy="53091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50000"/>
              </a:lnSpc>
            </a:pPr>
            <a:r>
              <a:rPr lang="en-US" altLang="zh-CN" dirty="0" smtClean="0"/>
              <a:t>Kang, , Yan et al., 2011. </a:t>
            </a:r>
          </a:p>
          <a:p>
            <a:pPr>
              <a:lnSpc>
                <a:spcPct val="50000"/>
              </a:lnSpc>
            </a:pPr>
            <a:r>
              <a:rPr lang="en-US" altLang="zh-CN" dirty="0" err="1" smtClean="0"/>
              <a:t>Neuroimage</a:t>
            </a:r>
            <a:endParaRPr lang="zh-CN" alt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6804248" y="6138445"/>
            <a:ext cx="1838589" cy="53091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50000"/>
              </a:lnSpc>
            </a:pPr>
            <a:r>
              <a:rPr lang="en-US" altLang="zh-CN" dirty="0" smtClean="0"/>
              <a:t>Allen et al., 2013. </a:t>
            </a:r>
          </a:p>
          <a:p>
            <a:pPr>
              <a:lnSpc>
                <a:spcPct val="50000"/>
              </a:lnSpc>
            </a:pPr>
            <a:r>
              <a:rPr lang="en-US" dirty="0" err="1" smtClean="0"/>
              <a:t>Cereb</a:t>
            </a:r>
            <a:r>
              <a:rPr lang="en-US" dirty="0" smtClean="0"/>
              <a:t> </a:t>
            </a:r>
            <a:r>
              <a:rPr lang="en-US" dirty="0"/>
              <a:t>Cortex</a:t>
            </a:r>
            <a:endParaRPr lang="zh-CN" alt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12160" y="1124744"/>
            <a:ext cx="3024336" cy="370390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5"/>
          <a:srcRect t="63024"/>
          <a:stretch/>
        </p:blipFill>
        <p:spPr>
          <a:xfrm>
            <a:off x="6581292" y="5013176"/>
            <a:ext cx="2023156" cy="1015012"/>
          </a:xfrm>
          <a:prstGeom prst="rect">
            <a:avLst/>
          </a:prstGeom>
        </p:spPr>
      </p:pic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657740"/>
      </p:ext>
    </p:extLst>
  </p:cSld>
  <p:clrMapOvr>
    <a:masterClrMapping/>
  </p:clrMapOvr>
  <p:transition xmlns:p14="http://schemas.microsoft.com/office/powerpoint/2010/main" advTm="533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420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2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2020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4" grpId="0"/>
      <p:bldP spid="19" grpId="0"/>
      <p:bldP spid="20" grpId="0"/>
    </p:bldLst>
  </p:timing>
  <p:extLst mod="1">
    <p:ext uri="{E180D4A7-C9FB-4DFB-919C-405C955672EB}">
      <p14:showEvtLst xmlns:p14="http://schemas.microsoft.com/office/powerpoint/2010/main">
        <p14:playEvt time="27" objId="4"/>
        <p14:stopEvt time="474" objId="4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Resting-State </a:t>
            </a:r>
            <a:r>
              <a:rPr lang="en-US" altLang="zh-CN" sz="3200" b="1" dirty="0" err="1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fMRI</a:t>
            </a:r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: Principles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pic>
        <p:nvPicPr>
          <p:cNvPr id="513030" name="Picture 6"/>
          <p:cNvPicPr>
            <a:picLocks noChangeAspect="1" noChangeArrowheads="1"/>
          </p:cNvPicPr>
          <p:nvPr/>
        </p:nvPicPr>
        <p:blipFill>
          <a:blip r:embed="rId6"/>
          <a:srcRect l="5354" r="61613" b="9294"/>
          <a:stretch>
            <a:fillRect/>
          </a:stretch>
        </p:blipFill>
        <p:spPr bwMode="auto">
          <a:xfrm>
            <a:off x="900113" y="1557338"/>
            <a:ext cx="2663825" cy="367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Text Box 7"/>
          <p:cNvSpPr txBox="1">
            <a:spLocks noChangeArrowheads="1"/>
          </p:cNvSpPr>
          <p:nvPr/>
        </p:nvSpPr>
        <p:spPr bwMode="auto">
          <a:xfrm>
            <a:off x="2743200" y="6237288"/>
            <a:ext cx="6400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zh-CN"/>
              <a:t>Raichle et al., 2010. Trends Cogn Sci</a:t>
            </a:r>
          </a:p>
        </p:txBody>
      </p:sp>
      <p:sp>
        <p:nvSpPr>
          <p:cNvPr id="22535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50952A28-006B-6A40-9AD0-F0463F88FD33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4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graphicFrame>
        <p:nvGraphicFramePr>
          <p:cNvPr id="22530" name="Object 17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4067175" y="2565400"/>
          <a:ext cx="1196975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33" name="Image" r:id="rId7" imgW="1917460" imgH="1638095" progId="">
                  <p:embed/>
                </p:oleObj>
              </mc:Choice>
              <mc:Fallback>
                <p:oleObj name="Image" r:id="rId7" imgW="1917460" imgH="1638095" progId="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8385"/>
                      <a:stretch>
                        <a:fillRect/>
                      </a:stretch>
                    </p:blipFill>
                    <p:spPr bwMode="auto">
                      <a:xfrm>
                        <a:off x="4067175" y="2565400"/>
                        <a:ext cx="1196975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1" name="Object 23"/>
          <p:cNvGraphicFramePr>
            <a:graphicFrameLocks noChangeAspect="1"/>
          </p:cNvGraphicFramePr>
          <p:nvPr/>
        </p:nvGraphicFramePr>
        <p:xfrm>
          <a:off x="7524750" y="1773238"/>
          <a:ext cx="1152525" cy="2287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34" name="Image" r:id="rId9" imgW="2158730" imgH="4000000" progId="">
                  <p:embed/>
                </p:oleObj>
              </mc:Choice>
              <mc:Fallback>
                <p:oleObj name="Image" r:id="rId9" imgW="2158730" imgH="4000000" progId="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6683"/>
                      <a:stretch>
                        <a:fillRect/>
                      </a:stretch>
                    </p:blipFill>
                    <p:spPr bwMode="auto">
                      <a:xfrm>
                        <a:off x="7524750" y="1773238"/>
                        <a:ext cx="1152525" cy="2287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6" name="Line 25"/>
          <p:cNvSpPr>
            <a:spLocks noChangeShapeType="1"/>
          </p:cNvSpPr>
          <p:nvPr/>
        </p:nvSpPr>
        <p:spPr bwMode="auto">
          <a:xfrm>
            <a:off x="4643438" y="3573463"/>
            <a:ext cx="3529012" cy="64770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37" name="AutoShape 26"/>
          <p:cNvSpPr>
            <a:spLocks noChangeArrowheads="1"/>
          </p:cNvSpPr>
          <p:nvPr/>
        </p:nvSpPr>
        <p:spPr bwMode="auto">
          <a:xfrm>
            <a:off x="6227763" y="3933825"/>
            <a:ext cx="215900" cy="215900"/>
          </a:xfrm>
          <a:prstGeom prst="triangle">
            <a:avLst>
              <a:gd name="adj" fmla="val 50000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13053" name="Text Box 29"/>
          <p:cNvSpPr txBox="1">
            <a:spLocks noChangeArrowheads="1"/>
          </p:cNvSpPr>
          <p:nvPr/>
        </p:nvSpPr>
        <p:spPr bwMode="auto">
          <a:xfrm>
            <a:off x="5795963" y="3284538"/>
            <a:ext cx="10001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zh-CN"/>
              <a:t>Weight</a:t>
            </a:r>
          </a:p>
        </p:txBody>
      </p:sp>
      <p:sp>
        <p:nvSpPr>
          <p:cNvPr id="513054" name="Text Box 30"/>
          <p:cNvSpPr txBox="1">
            <a:spLocks noChangeArrowheads="1"/>
          </p:cNvSpPr>
          <p:nvPr/>
        </p:nvSpPr>
        <p:spPr bwMode="auto">
          <a:xfrm>
            <a:off x="5651500" y="4508500"/>
            <a:ext cx="10001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zh-CN">
                <a:solidFill>
                  <a:srgbClr val="FFFF00"/>
                </a:solidFill>
                <a:latin typeface="Arial Black" charset="0"/>
              </a:rPr>
              <a:t>2%</a:t>
            </a:r>
          </a:p>
        </p:txBody>
      </p:sp>
      <p:sp>
        <p:nvSpPr>
          <p:cNvPr id="513055" name="Text Box 31"/>
          <p:cNvSpPr txBox="1">
            <a:spLocks noChangeArrowheads="1"/>
          </p:cNvSpPr>
          <p:nvPr/>
        </p:nvSpPr>
        <p:spPr bwMode="auto">
          <a:xfrm>
            <a:off x="5435600" y="3357563"/>
            <a:ext cx="17287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zh-CN"/>
              <a:t>Cardiac output</a:t>
            </a:r>
          </a:p>
        </p:txBody>
      </p:sp>
      <p:sp>
        <p:nvSpPr>
          <p:cNvPr id="513056" name="Text Box 32"/>
          <p:cNvSpPr txBox="1">
            <a:spLocks noChangeArrowheads="1"/>
          </p:cNvSpPr>
          <p:nvPr/>
        </p:nvSpPr>
        <p:spPr bwMode="auto">
          <a:xfrm>
            <a:off x="5651500" y="4581525"/>
            <a:ext cx="10001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zh-CN">
                <a:solidFill>
                  <a:srgbClr val="FFFF00"/>
                </a:solidFill>
                <a:latin typeface="Arial Black" charset="0"/>
              </a:rPr>
              <a:t>11%</a:t>
            </a:r>
          </a:p>
        </p:txBody>
      </p:sp>
      <p:sp>
        <p:nvSpPr>
          <p:cNvPr id="513057" name="Text Box 33"/>
          <p:cNvSpPr txBox="1">
            <a:spLocks noChangeArrowheads="1"/>
          </p:cNvSpPr>
          <p:nvPr/>
        </p:nvSpPr>
        <p:spPr bwMode="auto">
          <a:xfrm>
            <a:off x="5364163" y="3422650"/>
            <a:ext cx="22320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zh-CN"/>
              <a:t>Glucose consumption</a:t>
            </a:r>
          </a:p>
        </p:txBody>
      </p:sp>
      <p:sp>
        <p:nvSpPr>
          <p:cNvPr id="513058" name="Text Box 34"/>
          <p:cNvSpPr txBox="1">
            <a:spLocks noChangeArrowheads="1"/>
          </p:cNvSpPr>
          <p:nvPr/>
        </p:nvSpPr>
        <p:spPr bwMode="auto">
          <a:xfrm>
            <a:off x="5651500" y="4652963"/>
            <a:ext cx="10001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zh-CN">
                <a:solidFill>
                  <a:srgbClr val="FFFF00"/>
                </a:solidFill>
                <a:latin typeface="Arial Black" charset="0"/>
              </a:rPr>
              <a:t>20%</a:t>
            </a: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xmlns:p14="http://schemas.microsoft.com/office/powerpoint/2010/main" advTm="756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13053" grpId="0"/>
      <p:bldP spid="513053" grpId="1"/>
      <p:bldP spid="513054" grpId="0"/>
      <p:bldP spid="513054" grpId="1"/>
      <p:bldP spid="513055" grpId="0"/>
      <p:bldP spid="513055" grpId="1"/>
      <p:bldP spid="513056" grpId="0"/>
      <p:bldP spid="513056" grpId="1"/>
      <p:bldP spid="513057" grpId="0"/>
      <p:bldP spid="51305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100E5DF2-A67F-E94C-9AA3-0954A62EA129}" type="slidenum">
              <a:rPr lang="en-US" altLang="zh-CN"/>
              <a:pPr/>
              <a:t>40</a:t>
            </a:fld>
            <a:endParaRPr lang="en-US" altLang="zh-CN"/>
          </a:p>
        </p:txBody>
      </p:sp>
      <p:pic>
        <p:nvPicPr>
          <p:cNvPr id="342020" name="MacOS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762000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Computational Methodology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684213" y="887413"/>
            <a:ext cx="4464050" cy="307777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50000"/>
              </a:lnSpc>
            </a:pPr>
            <a:r>
              <a:rPr lang="en-US" altLang="zh-CN" sz="2400" b="1" dirty="0" smtClean="0">
                <a:solidFill>
                  <a:srgbClr val="FFFF00"/>
                </a:solidFill>
              </a:rPr>
              <a:t>Dynamic perspective</a:t>
            </a:r>
            <a:endParaRPr lang="en-US" altLang="zh-CN" sz="2400" b="1" dirty="0">
              <a:solidFill>
                <a:srgbClr val="FFFF00"/>
              </a:solidFill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442464" y="6237312"/>
            <a:ext cx="2905400" cy="369332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Margulies </a:t>
            </a:r>
            <a:r>
              <a:rPr lang="en-US" altLang="zh-CN" dirty="0" smtClean="0"/>
              <a:t>et al., 2009. </a:t>
            </a:r>
            <a:r>
              <a:rPr lang="en-US" dirty="0" smtClean="0"/>
              <a:t>PNAS</a:t>
            </a:r>
            <a:endParaRPr lang="zh-CN" altLang="en-US" dirty="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4716016" y="6300028"/>
            <a:ext cx="3611511" cy="369332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CN" dirty="0"/>
              <a:t>Y</a:t>
            </a:r>
            <a:r>
              <a:rPr lang="en-US" altLang="zh-CN" dirty="0" smtClean="0"/>
              <a:t>ang, , Yan, </a:t>
            </a:r>
            <a:r>
              <a:rPr lang="en-US" altLang="zh-CN" dirty="0" err="1" smtClean="0"/>
              <a:t>Milham</a:t>
            </a:r>
            <a:r>
              <a:rPr lang="en-US" altLang="zh-CN" dirty="0" smtClean="0"/>
              <a:t>, in submission.</a:t>
            </a:r>
            <a:endParaRPr lang="zh-CN" alt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520" y="1628800"/>
            <a:ext cx="3312368" cy="4425485"/>
          </a:xfrm>
          <a:prstGeom prst="rect">
            <a:avLst/>
          </a:prstGeom>
        </p:spPr>
      </p:pic>
      <p:pic>
        <p:nvPicPr>
          <p:cNvPr id="15" name="Picture 14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31"/>
          <a:stretch/>
        </p:blipFill>
        <p:spPr>
          <a:xfrm>
            <a:off x="4139952" y="1556792"/>
            <a:ext cx="4696286" cy="2592288"/>
          </a:xfrm>
          <a:prstGeom prst="rect">
            <a:avLst/>
          </a:prstGeom>
          <a:solidFill>
            <a:schemeClr val="tx2"/>
          </a:solidFill>
        </p:spPr>
      </p:pic>
      <p:pic>
        <p:nvPicPr>
          <p:cNvPr id="16" name="Picture 15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16" y="4221088"/>
            <a:ext cx="4647456" cy="2051137"/>
          </a:xfrm>
          <a:prstGeom prst="rect">
            <a:avLst/>
          </a:prstGeom>
          <a:solidFill>
            <a:schemeClr val="tx2"/>
          </a:solidFill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055097"/>
      </p:ext>
    </p:extLst>
  </p:cSld>
  <p:clrMapOvr>
    <a:masterClrMapping/>
  </p:clrMapOvr>
  <p:transition xmlns:p14="http://schemas.microsoft.com/office/powerpoint/2010/main" advTm="24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420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2020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411413" y="333375"/>
            <a:ext cx="4608512" cy="1257300"/>
          </a:xfrm>
        </p:spPr>
        <p:txBody>
          <a:bodyPr/>
          <a:lstStyle/>
          <a:p>
            <a:r>
              <a:rPr lang="en-US" altLang="zh-CN" sz="4000">
                <a:solidFill>
                  <a:srgbClr val="FFFF00"/>
                </a:solidFill>
                <a:latin typeface="Arial Black" charset="0"/>
                <a:ea typeface="隶书" pitchFamily="49" charset="-122"/>
                <a:cs typeface="隶书" pitchFamily="49" charset="-122"/>
              </a:rPr>
              <a:t>Outline</a:t>
            </a:r>
          </a:p>
        </p:txBody>
      </p:sp>
      <p:sp>
        <p:nvSpPr>
          <p:cNvPr id="448515" name="Rectangle 3"/>
          <p:cNvSpPr>
            <a:spLocks noChangeArrowheads="1"/>
          </p:cNvSpPr>
          <p:nvPr/>
        </p:nvSpPr>
        <p:spPr bwMode="auto">
          <a:xfrm>
            <a:off x="827088" y="1557338"/>
            <a:ext cx="8316912" cy="374461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  <a:cs typeface="+mn-cs"/>
              </a:rPr>
              <a:t>  Resting-State </a:t>
            </a:r>
            <a:r>
              <a:rPr kumimoji="1" lang="en-US" altLang="zh-CN" sz="3200" b="1" dirty="0" err="1" smtClean="0">
                <a:latin typeface="Times New Roman" pitchFamily="18" charset="0"/>
                <a:ea typeface="隶书" pitchFamily="49" charset="-122"/>
                <a:cs typeface="+mn-cs"/>
              </a:rPr>
              <a:t>fMRI</a:t>
            </a: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  <a:cs typeface="+mn-cs"/>
              </a:rPr>
              <a:t>: Principles</a:t>
            </a: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3200" b="1" dirty="0">
                <a:latin typeface="Times New Roman" pitchFamily="18" charset="0"/>
                <a:ea typeface="隶书" pitchFamily="49" charset="-122"/>
                <a:cs typeface="+mn-cs"/>
              </a:rPr>
              <a:t>  Computational</a:t>
            </a: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  <a:cs typeface="+mn-cs"/>
              </a:rPr>
              <a:t> Algorithms</a:t>
            </a: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3200" b="1" dirty="0">
                <a:latin typeface="Times New Roman" pitchFamily="18" charset="0"/>
                <a:ea typeface="隶书" pitchFamily="49" charset="-122"/>
                <a:cs typeface="+mn-cs"/>
              </a:rPr>
              <a:t> </a:t>
            </a: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  <a:cs typeface="+mn-cs"/>
              </a:rPr>
              <a:t> Methodological Issues </a:t>
            </a:r>
            <a:endParaRPr kumimoji="1" lang="en-US" altLang="zh-CN" sz="3200" b="1" dirty="0">
              <a:latin typeface="Times New Roman" pitchFamily="18" charset="0"/>
              <a:ea typeface="隶书" pitchFamily="49" charset="-122"/>
              <a:cs typeface="+mn-cs"/>
            </a:endParaRP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3200" b="1" dirty="0">
                <a:latin typeface="Times New Roman" pitchFamily="18" charset="0"/>
                <a:ea typeface="隶书" pitchFamily="49" charset="-122"/>
                <a:cs typeface="+mn-cs"/>
              </a:rPr>
              <a:t>  Applications to</a:t>
            </a: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  <a:cs typeface="+mn-cs"/>
              </a:rPr>
              <a:t> Brain </a:t>
            </a:r>
            <a:r>
              <a:rPr kumimoji="1" lang="en-US" altLang="zh-CN" sz="3200" b="1" dirty="0">
                <a:latin typeface="Times New Roman" pitchFamily="18" charset="0"/>
                <a:ea typeface="隶书" pitchFamily="49" charset="-122"/>
                <a:cs typeface="+mn-cs"/>
              </a:rPr>
              <a:t>D</a:t>
            </a: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  <a:cs typeface="+mn-cs"/>
              </a:rPr>
              <a:t>isorders</a:t>
            </a: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  <a:cs typeface="+mn-cs"/>
              </a:rPr>
              <a:t>  </a:t>
            </a:r>
            <a:r>
              <a:rPr kumimoji="1" lang="en-US" altLang="zh-CN" sz="3200" b="1" dirty="0">
                <a:latin typeface="Times New Roman" pitchFamily="18" charset="0"/>
                <a:ea typeface="隶书" pitchFamily="49" charset="-122"/>
              </a:rPr>
              <a:t>Introduction to DPARSF</a:t>
            </a:r>
            <a:endParaRPr kumimoji="1" lang="en-US" altLang="zh-CN" sz="3200" b="1" dirty="0">
              <a:latin typeface="Times New Roman" pitchFamily="18" charset="0"/>
              <a:ea typeface="隶书" pitchFamily="49" charset="-122"/>
              <a:cs typeface="+mn-cs"/>
            </a:endParaRPr>
          </a:p>
        </p:txBody>
      </p:sp>
      <p:sp>
        <p:nvSpPr>
          <p:cNvPr id="448516" name="Line 4"/>
          <p:cNvSpPr>
            <a:spLocks noChangeShapeType="1"/>
          </p:cNvSpPr>
          <p:nvPr/>
        </p:nvSpPr>
        <p:spPr bwMode="auto">
          <a:xfrm>
            <a:off x="252413" y="3501008"/>
            <a:ext cx="647700" cy="0"/>
          </a:xfrm>
          <a:prstGeom prst="line">
            <a:avLst/>
          </a:prstGeom>
          <a:noFill/>
          <a:ln w="190500">
            <a:solidFill>
              <a:srgbClr val="FFFF00"/>
            </a:solidFill>
            <a:round/>
            <a:headEnd/>
            <a:tailEnd type="triangl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1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36DF8E29-D3D1-8047-8A0E-8514FA07FBE0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41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3401257"/>
      </p:ext>
    </p:extLst>
  </p:cSld>
  <p:clrMapOvr>
    <a:masterClrMapping/>
  </p:clrMapOvr>
  <p:transition xmlns:p14="http://schemas.microsoft.com/office/powerpoint/2010/main" advTm="23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0B9E9ABD-0675-9141-99D3-AB65C488E6D7}" type="slidenum">
              <a:rPr lang="en-US" altLang="zh-CN"/>
              <a:pPr/>
              <a:t>42</a:t>
            </a:fld>
            <a:endParaRPr lang="en-US" altLang="zh-CN"/>
          </a:p>
        </p:txBody>
      </p:sp>
      <p:sp>
        <p:nvSpPr>
          <p:cNvPr id="65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609600"/>
            <a:ext cx="5889625" cy="1812925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sz="4000" b="1" dirty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Methodological </a:t>
            </a:r>
            <a: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Issues</a:t>
            </a:r>
            <a:b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</a:br>
            <a:endParaRPr lang="en-US" altLang="zh-CN" sz="4000" b="1" dirty="0" smtClean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658435" name="Rectangle 3"/>
          <p:cNvSpPr>
            <a:spLocks noChangeArrowheads="1"/>
          </p:cNvSpPr>
          <p:nvPr/>
        </p:nvSpPr>
        <p:spPr bwMode="auto">
          <a:xfrm>
            <a:off x="611188" y="1772816"/>
            <a:ext cx="7962900" cy="4852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  <a:buFontTx/>
              <a:buChar char="•"/>
              <a:defRPr/>
            </a:pPr>
            <a:r>
              <a:rPr kumimoji="1" lang="en-US" altLang="zh-CN" sz="3200" dirty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 </a:t>
            </a:r>
            <a:r>
              <a:rPr kumimoji="1" lang="en-US" altLang="zh-CN" sz="3200" dirty="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Experiment settings</a:t>
            </a:r>
            <a:endParaRPr kumimoji="1" lang="en-US" altLang="zh-CN" sz="3200" dirty="0">
              <a:solidFill>
                <a:srgbClr val="FFFFFF"/>
              </a:solidFill>
              <a:latin typeface="Times New Roman" charset="0"/>
              <a:ea typeface="隶书" charset="0"/>
              <a:cs typeface="隶书" charset="0"/>
            </a:endParaRPr>
          </a:p>
          <a:p>
            <a:pPr algn="l">
              <a:lnSpc>
                <a:spcPct val="120000"/>
              </a:lnSpc>
              <a:buFontTx/>
              <a:buChar char="•"/>
              <a:defRPr/>
            </a:pPr>
            <a:r>
              <a:rPr kumimoji="1" lang="en-US" altLang="zh-CN" sz="3200" dirty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 </a:t>
            </a:r>
            <a:r>
              <a:rPr kumimoji="1" lang="en-US" altLang="zh-CN" sz="3200" dirty="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Head motion</a:t>
            </a:r>
            <a:endParaRPr kumimoji="1" lang="en-US" altLang="zh-CN" sz="3200" dirty="0">
              <a:solidFill>
                <a:srgbClr val="FFFFFF"/>
              </a:solidFill>
              <a:latin typeface="Times New Roman" charset="0"/>
              <a:ea typeface="隶书" charset="0"/>
              <a:cs typeface="隶书" charset="0"/>
            </a:endParaRPr>
          </a:p>
          <a:p>
            <a:pPr algn="l">
              <a:lnSpc>
                <a:spcPct val="120000"/>
              </a:lnSpc>
              <a:buFontTx/>
              <a:buChar char="•"/>
              <a:defRPr/>
            </a:pPr>
            <a:r>
              <a:rPr kumimoji="1" lang="en-US" altLang="zh-CN" sz="3200" dirty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 </a:t>
            </a:r>
            <a:r>
              <a:rPr kumimoji="1" lang="en-US" altLang="zh-CN" sz="3200" dirty="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Linear trend</a:t>
            </a:r>
            <a:endParaRPr kumimoji="1" lang="en-US" altLang="zh-CN" sz="3200" dirty="0">
              <a:solidFill>
                <a:srgbClr val="FFFFFF"/>
              </a:solidFill>
              <a:latin typeface="Times New Roman" charset="0"/>
              <a:ea typeface="隶书" charset="0"/>
              <a:cs typeface="隶书" charset="0"/>
            </a:endParaRPr>
          </a:p>
          <a:p>
            <a:pPr algn="l">
              <a:lnSpc>
                <a:spcPct val="120000"/>
              </a:lnSpc>
              <a:buFontTx/>
              <a:buChar char="•"/>
              <a:defRPr/>
            </a:pPr>
            <a:r>
              <a:rPr kumimoji="1" lang="en-US" altLang="zh-CN" sz="3200" dirty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 </a:t>
            </a:r>
            <a:r>
              <a:rPr kumimoji="1" lang="en-US" altLang="zh-CN" sz="3200" dirty="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Global signal regression</a:t>
            </a:r>
          </a:p>
          <a:p>
            <a:pPr algn="l">
              <a:lnSpc>
                <a:spcPct val="120000"/>
              </a:lnSpc>
              <a:buFontTx/>
              <a:buChar char="•"/>
              <a:defRPr/>
            </a:pPr>
            <a:r>
              <a:rPr kumimoji="1" lang="en-US" altLang="zh-CN" sz="3200" dirty="0">
                <a:solidFill>
                  <a:srgbClr val="FFFFFF"/>
                </a:solidFill>
                <a:ea typeface="隶书" charset="0"/>
                <a:cs typeface="隶书" charset="0"/>
              </a:rPr>
              <a:t> </a:t>
            </a:r>
            <a:r>
              <a:rPr kumimoji="1" lang="en-US" altLang="zh-CN" sz="3200" dirty="0" smtClean="0">
                <a:solidFill>
                  <a:srgbClr val="FFFFFF"/>
                </a:solidFill>
                <a:ea typeface="隶书" charset="0"/>
                <a:cs typeface="隶书" charset="0"/>
              </a:rPr>
              <a:t>Standardization</a:t>
            </a:r>
          </a:p>
          <a:p>
            <a:pPr algn="l">
              <a:lnSpc>
                <a:spcPct val="120000"/>
              </a:lnSpc>
              <a:buFontTx/>
              <a:buChar char="•"/>
              <a:defRPr/>
            </a:pPr>
            <a:r>
              <a:rPr kumimoji="1" lang="en-US" altLang="zh-CN" sz="3200" dirty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 </a:t>
            </a:r>
            <a:r>
              <a:rPr kumimoji="1" lang="en-US" altLang="zh-CN" sz="3200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And many many more…</a:t>
            </a:r>
            <a:endParaRPr kumimoji="1" lang="en-US" altLang="zh-CN" sz="3200" dirty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pic>
        <p:nvPicPr>
          <p:cNvPr id="658437" name="MacOS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774519"/>
      </p:ext>
    </p:extLst>
  </p:cSld>
  <p:clrMapOvr>
    <a:masterClrMapping/>
  </p:clrMapOvr>
  <p:transition xmlns:p14="http://schemas.microsoft.com/office/powerpoint/2010/main" advTm="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584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8437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0A8B43D7-FF91-1248-B3D1-DA7CD8F32BEA}" type="slidenum">
              <a:rPr lang="en-US" altLang="zh-CN"/>
              <a:pPr/>
              <a:t>43</a:t>
            </a:fld>
            <a:endParaRPr lang="en-US" altLang="zh-CN"/>
          </a:p>
        </p:txBody>
      </p:sp>
      <p:sp>
        <p:nvSpPr>
          <p:cNvPr id="66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260350" y="1104900"/>
            <a:ext cx="7283450" cy="1257300"/>
          </a:xfrm>
        </p:spPr>
        <p:txBody>
          <a:bodyPr/>
          <a:lstStyle/>
          <a:p>
            <a:pPr algn="l" eaLnBrk="1" hangingPunct="1">
              <a:defRPr/>
            </a:pPr>
            <a:r>
              <a:rPr kumimoji="1" lang="en-US" altLang="zh-CN" sz="3200" dirty="0" smtClean="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 </a:t>
            </a:r>
            <a:r>
              <a:rPr kumimoji="1" lang="en-US" altLang="zh-CN" sz="3200" b="1" dirty="0" smtClean="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Different resting conditions?</a:t>
            </a:r>
          </a:p>
        </p:txBody>
      </p:sp>
      <p:sp>
        <p:nvSpPr>
          <p:cNvPr id="662531" name="Rectangle 3"/>
          <p:cNvSpPr>
            <a:spLocks noChangeArrowheads="1"/>
          </p:cNvSpPr>
          <p:nvPr/>
        </p:nvSpPr>
        <p:spPr bwMode="auto">
          <a:xfrm>
            <a:off x="107504" y="2708920"/>
            <a:ext cx="4608513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altLang="zh-CN" sz="2400" dirty="0">
                <a:solidFill>
                  <a:srgbClr val="FFFFFF"/>
                </a:solidFill>
                <a:latin typeface="Times New Roman" charset="0"/>
                <a:ea typeface="宋体" charset="0"/>
                <a:cs typeface="宋体" charset="0"/>
              </a:rPr>
              <a:t>The functional connectivity patterns of the default mode network was minimally disturbed during different resting conditions with limited cognitive demand </a:t>
            </a:r>
            <a:r>
              <a:rPr lang="en-US" altLang="zh-CN" sz="2400" i="1" dirty="0">
                <a:solidFill>
                  <a:srgbClr val="FFFFFF"/>
                </a:solidFill>
                <a:latin typeface="Times New Roman" charset="0"/>
                <a:ea typeface="宋体" charset="0"/>
                <a:cs typeface="宋体" charset="0"/>
              </a:rPr>
              <a:t>(</a:t>
            </a:r>
            <a:r>
              <a:rPr lang="en-US" altLang="zh-CN" sz="2400" i="1" dirty="0" err="1">
                <a:solidFill>
                  <a:srgbClr val="FFFFFF"/>
                </a:solidFill>
                <a:latin typeface="Times New Roman" charset="0"/>
                <a:ea typeface="宋体" charset="0"/>
                <a:cs typeface="宋体" charset="0"/>
              </a:rPr>
              <a:t>Greicius</a:t>
            </a:r>
            <a:r>
              <a:rPr lang="en-US" altLang="zh-CN" sz="2400" i="1" dirty="0">
                <a:solidFill>
                  <a:srgbClr val="FFFFFF"/>
                </a:solidFill>
                <a:latin typeface="Times New Roman" charset="0"/>
                <a:ea typeface="宋体" charset="0"/>
                <a:cs typeface="宋体" charset="0"/>
              </a:rPr>
              <a:t> et al., 2003; </a:t>
            </a:r>
            <a:r>
              <a:rPr lang="en-US" altLang="zh-CN" sz="2400" i="1" dirty="0" err="1">
                <a:solidFill>
                  <a:srgbClr val="FFFFFF"/>
                </a:solidFill>
                <a:latin typeface="Times New Roman" charset="0"/>
                <a:ea typeface="宋体" charset="0"/>
                <a:cs typeface="宋体" charset="0"/>
              </a:rPr>
              <a:t>Fransson</a:t>
            </a:r>
            <a:r>
              <a:rPr lang="en-US" altLang="zh-CN" sz="2400" i="1" dirty="0">
                <a:solidFill>
                  <a:srgbClr val="FFFFFF"/>
                </a:solidFill>
                <a:latin typeface="Times New Roman" charset="0"/>
                <a:ea typeface="宋体" charset="0"/>
                <a:cs typeface="宋体" charset="0"/>
              </a:rPr>
              <a:t>, 2005; Fox et al., 2005) </a:t>
            </a:r>
          </a:p>
        </p:txBody>
      </p:sp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32363" y="2339975"/>
            <a:ext cx="3694112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2533" name="Rectangle 5"/>
          <p:cNvSpPr>
            <a:spLocks noChangeArrowheads="1"/>
          </p:cNvSpPr>
          <p:nvPr/>
        </p:nvSpPr>
        <p:spPr bwMode="auto">
          <a:xfrm>
            <a:off x="5728095" y="5729287"/>
            <a:ext cx="238522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i="1" dirty="0">
                <a:solidFill>
                  <a:schemeClr val="tx2"/>
                </a:solidFill>
                <a:ea typeface="宋体" charset="0"/>
                <a:cs typeface="宋体" charset="0"/>
              </a:rPr>
              <a:t>Fox et al., </a:t>
            </a:r>
            <a:r>
              <a:rPr lang="en-US" altLang="zh-CN" i="1" dirty="0" smtClean="0">
                <a:solidFill>
                  <a:schemeClr val="tx2"/>
                </a:solidFill>
                <a:ea typeface="宋体" charset="0"/>
                <a:cs typeface="宋体" charset="0"/>
              </a:rPr>
              <a:t>2005. PNAS</a:t>
            </a:r>
            <a:endParaRPr lang="en-US" altLang="zh-CN" i="1" dirty="0">
              <a:solidFill>
                <a:schemeClr val="tx2"/>
              </a:solidFill>
              <a:ea typeface="宋体" charset="0"/>
              <a:cs typeface="宋体" charset="0"/>
            </a:endParaRPr>
          </a:p>
        </p:txBody>
      </p:sp>
      <p:pic>
        <p:nvPicPr>
          <p:cNvPr id="662534" name="MacOS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619672" y="-27384"/>
            <a:ext cx="5889625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Methodological Issues</a:t>
            </a:r>
            <a:b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</a:br>
            <a:endParaRPr lang="en-US" altLang="zh-CN" sz="4000" b="1" dirty="0" smtClean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303715"/>
      </p:ext>
    </p:extLst>
  </p:cSld>
  <p:clrMapOvr>
    <a:masterClrMapping/>
  </p:clrMapOvr>
  <p:transition xmlns:p14="http://schemas.microsoft.com/office/powerpoint/2010/main" advTm="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625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2534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3246F643-CC3B-644A-B6D4-BDEA6E4EAD25}" type="slidenum">
              <a:rPr lang="en-US" altLang="zh-CN"/>
              <a:pPr/>
              <a:t>44</a:t>
            </a:fld>
            <a:endParaRPr lang="en-US" altLang="zh-CN"/>
          </a:p>
        </p:txBody>
      </p:sp>
      <p:sp>
        <p:nvSpPr>
          <p:cNvPr id="664579" name="Rectangle 3"/>
          <p:cNvSpPr>
            <a:spLocks noChangeArrowheads="1"/>
          </p:cNvSpPr>
          <p:nvPr/>
        </p:nvSpPr>
        <p:spPr bwMode="auto">
          <a:xfrm>
            <a:off x="539552" y="5373216"/>
            <a:ext cx="807561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r>
              <a:rPr lang="en-US" altLang="zh-CN" sz="2400" dirty="0">
                <a:latin typeface="Times New Roman" charset="0"/>
              </a:rPr>
              <a:t>Significantly different between different resting conditions with limited cognitive demand</a:t>
            </a:r>
            <a:endParaRPr lang="en-US" altLang="zh-CN" sz="2400" i="1" dirty="0">
              <a:latin typeface="Times New Roman" charset="0"/>
            </a:endParaRPr>
          </a:p>
        </p:txBody>
      </p:sp>
      <p:sp>
        <p:nvSpPr>
          <p:cNvPr id="664580" name="Rectangle 4"/>
          <p:cNvSpPr>
            <a:spLocks noChangeArrowheads="1"/>
          </p:cNvSpPr>
          <p:nvPr/>
        </p:nvSpPr>
        <p:spPr bwMode="auto">
          <a:xfrm>
            <a:off x="4614624" y="6400800"/>
            <a:ext cx="283257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i="1" dirty="0">
                <a:solidFill>
                  <a:schemeClr val="tx2"/>
                </a:solidFill>
                <a:ea typeface="宋体" charset="0"/>
                <a:cs typeface="宋体" charset="0"/>
              </a:rPr>
              <a:t>Yan et al., </a:t>
            </a:r>
            <a:r>
              <a:rPr lang="en-US" altLang="zh-CN" i="1" dirty="0" smtClean="0">
                <a:solidFill>
                  <a:schemeClr val="tx2"/>
                </a:solidFill>
                <a:ea typeface="宋体" charset="0"/>
                <a:cs typeface="宋体" charset="0"/>
              </a:rPr>
              <a:t>2009. </a:t>
            </a:r>
            <a:r>
              <a:rPr lang="en-US" altLang="zh-CN" i="1" dirty="0" err="1" smtClean="0">
                <a:solidFill>
                  <a:schemeClr val="tx2"/>
                </a:solidFill>
                <a:ea typeface="宋体" charset="0"/>
                <a:cs typeface="宋体" charset="0"/>
              </a:rPr>
              <a:t>PLoS</a:t>
            </a:r>
            <a:r>
              <a:rPr lang="en-US" altLang="zh-CN" i="1" dirty="0" smtClean="0">
                <a:solidFill>
                  <a:schemeClr val="tx2"/>
                </a:solidFill>
                <a:ea typeface="宋体" charset="0"/>
                <a:cs typeface="宋体" charset="0"/>
              </a:rPr>
              <a:t> ONE</a:t>
            </a:r>
            <a:endParaRPr lang="en-US" altLang="zh-CN" i="1" dirty="0">
              <a:solidFill>
                <a:schemeClr val="tx2"/>
              </a:solidFill>
              <a:ea typeface="宋体" charset="0"/>
              <a:cs typeface="宋体" charset="0"/>
            </a:endParaRPr>
          </a:p>
        </p:txBody>
      </p:sp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03350" y="1933575"/>
            <a:ext cx="4387850" cy="319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4582" name="Rectangle 6"/>
          <p:cNvSpPr>
            <a:spLocks noChangeArrowheads="1"/>
          </p:cNvSpPr>
          <p:nvPr/>
        </p:nvSpPr>
        <p:spPr bwMode="auto">
          <a:xfrm>
            <a:off x="5943600" y="2789238"/>
            <a:ext cx="280828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3200" dirty="0">
                <a:solidFill>
                  <a:srgbClr val="FFFFFF"/>
                </a:solidFill>
                <a:latin typeface="Times New Roman" charset="0"/>
                <a:ea typeface="宋体" charset="0"/>
                <a:cs typeface="宋体" charset="0"/>
              </a:rPr>
              <a:t>Functional connectivity maps</a:t>
            </a:r>
          </a:p>
        </p:txBody>
      </p:sp>
      <p:pic>
        <p:nvPicPr>
          <p:cNvPr id="664583" name="MacOS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260350" y="838200"/>
            <a:ext cx="7283450" cy="1257300"/>
          </a:xfrm>
        </p:spPr>
        <p:txBody>
          <a:bodyPr/>
          <a:lstStyle/>
          <a:p>
            <a:pPr algn="l" eaLnBrk="1" hangingPunct="1">
              <a:defRPr/>
            </a:pPr>
            <a:r>
              <a:rPr kumimoji="1" lang="en-US" altLang="zh-CN" sz="3200" dirty="0" smtClean="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 </a:t>
            </a:r>
            <a:r>
              <a:rPr kumimoji="1" lang="en-US" altLang="zh-CN" sz="3200" b="1" dirty="0" smtClean="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Different resting conditions?</a:t>
            </a: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1619672" y="-27384"/>
            <a:ext cx="5889625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Methodological Issues</a:t>
            </a:r>
            <a:b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</a:br>
            <a:endParaRPr lang="en-US" altLang="zh-CN" sz="4000" b="1" dirty="0" smtClean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33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645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4583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8117D177-F826-034A-B9AF-2DF933D47B23}" type="slidenum">
              <a:rPr lang="en-US" altLang="zh-CN"/>
              <a:pPr/>
              <a:t>45</a:t>
            </a:fld>
            <a:endParaRPr lang="en-US" altLang="zh-CN"/>
          </a:p>
        </p:txBody>
      </p:sp>
      <p:sp>
        <p:nvSpPr>
          <p:cNvPr id="666629" name="Rectangle 5"/>
          <p:cNvSpPr>
            <a:spLocks noChangeArrowheads="1"/>
          </p:cNvSpPr>
          <p:nvPr/>
        </p:nvSpPr>
        <p:spPr bwMode="auto">
          <a:xfrm>
            <a:off x="6156325" y="2906712"/>
            <a:ext cx="244792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3200" dirty="0">
                <a:solidFill>
                  <a:srgbClr val="FFFFFF"/>
                </a:solidFill>
                <a:latin typeface="Times New Roman" charset="0"/>
                <a:ea typeface="宋体" charset="0"/>
                <a:cs typeface="宋体" charset="0"/>
              </a:rPr>
              <a:t>Regional activity (ALFF)</a:t>
            </a:r>
          </a:p>
        </p:txBody>
      </p:sp>
      <p:pic>
        <p:nvPicPr>
          <p:cNvPr id="69637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76375" y="2762250"/>
            <a:ext cx="4279900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6632" name="MacOS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260350" y="838200"/>
            <a:ext cx="7283450" cy="1257300"/>
          </a:xfrm>
        </p:spPr>
        <p:txBody>
          <a:bodyPr/>
          <a:lstStyle/>
          <a:p>
            <a:pPr algn="l" eaLnBrk="1" hangingPunct="1">
              <a:defRPr/>
            </a:pPr>
            <a:r>
              <a:rPr kumimoji="1" lang="en-US" altLang="zh-CN" sz="3200" dirty="0" smtClean="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 </a:t>
            </a:r>
            <a:r>
              <a:rPr kumimoji="1" lang="en-US" altLang="zh-CN" sz="3200" b="1" dirty="0" smtClean="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Different resting conditions?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1619672" y="-27384"/>
            <a:ext cx="5889625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Methodological Issues</a:t>
            </a:r>
            <a:b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</a:br>
            <a:endParaRPr lang="en-US" altLang="zh-CN" sz="4000" b="1" dirty="0" smtClean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4614624" y="6400800"/>
            <a:ext cx="283257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i="1" dirty="0">
                <a:solidFill>
                  <a:schemeClr val="tx2"/>
                </a:solidFill>
                <a:ea typeface="宋体" charset="0"/>
                <a:cs typeface="宋体" charset="0"/>
              </a:rPr>
              <a:t>Yan et al., </a:t>
            </a:r>
            <a:r>
              <a:rPr lang="en-US" altLang="zh-CN" i="1" dirty="0" smtClean="0">
                <a:solidFill>
                  <a:schemeClr val="tx2"/>
                </a:solidFill>
                <a:ea typeface="宋体" charset="0"/>
                <a:cs typeface="宋体" charset="0"/>
              </a:rPr>
              <a:t>2009. </a:t>
            </a:r>
            <a:r>
              <a:rPr lang="en-US" altLang="zh-CN" i="1" dirty="0" err="1" smtClean="0">
                <a:solidFill>
                  <a:schemeClr val="tx2"/>
                </a:solidFill>
                <a:ea typeface="宋体" charset="0"/>
                <a:cs typeface="宋体" charset="0"/>
              </a:rPr>
              <a:t>PLoS</a:t>
            </a:r>
            <a:r>
              <a:rPr lang="en-US" altLang="zh-CN" i="1" dirty="0" smtClean="0">
                <a:solidFill>
                  <a:schemeClr val="tx2"/>
                </a:solidFill>
                <a:ea typeface="宋体" charset="0"/>
                <a:cs typeface="宋体" charset="0"/>
              </a:rPr>
              <a:t> ONE</a:t>
            </a:r>
            <a:endParaRPr lang="en-US" altLang="zh-CN" i="1" dirty="0">
              <a:solidFill>
                <a:schemeClr val="tx2"/>
              </a:solidFill>
              <a:ea typeface="宋体" charset="0"/>
              <a:cs typeface="宋体" charset="0"/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666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6632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8117D177-F826-034A-B9AF-2DF933D47B23}" type="slidenum">
              <a:rPr lang="en-US" altLang="zh-CN"/>
              <a:pPr/>
              <a:t>46</a:t>
            </a:fld>
            <a:endParaRPr lang="en-US" altLang="zh-CN"/>
          </a:p>
        </p:txBody>
      </p:sp>
      <p:sp>
        <p:nvSpPr>
          <p:cNvPr id="666629" name="Rectangle 5"/>
          <p:cNvSpPr>
            <a:spLocks noChangeArrowheads="1"/>
          </p:cNvSpPr>
          <p:nvPr/>
        </p:nvSpPr>
        <p:spPr bwMode="auto">
          <a:xfrm>
            <a:off x="6660232" y="2708920"/>
            <a:ext cx="244792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/>
              <a:t>Functional connectivity strength</a:t>
            </a:r>
            <a:endParaRPr lang="en-US" altLang="zh-CN" sz="3200" dirty="0">
              <a:solidFill>
                <a:srgbClr val="FFFFFF"/>
              </a:solidFill>
              <a:latin typeface="Times New Roman" charset="0"/>
              <a:ea typeface="宋体" charset="0"/>
              <a:cs typeface="宋体" charset="0"/>
            </a:endParaRPr>
          </a:p>
        </p:txBody>
      </p:sp>
      <p:pic>
        <p:nvPicPr>
          <p:cNvPr id="666632" name="MacOS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260350" y="838200"/>
            <a:ext cx="7283450" cy="1257300"/>
          </a:xfrm>
        </p:spPr>
        <p:txBody>
          <a:bodyPr/>
          <a:lstStyle/>
          <a:p>
            <a:pPr algn="l" eaLnBrk="1" hangingPunct="1">
              <a:defRPr/>
            </a:pPr>
            <a:r>
              <a:rPr kumimoji="1" lang="en-US" altLang="zh-CN" sz="3200" dirty="0" smtClean="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 </a:t>
            </a:r>
            <a:r>
              <a:rPr kumimoji="1" lang="en-US" altLang="zh-CN" sz="3200" b="1" dirty="0" smtClean="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Different resting conditions?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323528" y="5334307"/>
            <a:ext cx="828129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r>
              <a:rPr lang="en-US" altLang="zh-CN" sz="2400" dirty="0"/>
              <a:t>Functional connectivity strength was significantly </a:t>
            </a:r>
            <a:r>
              <a:rPr lang="en-US" altLang="zh-CN" sz="2400" dirty="0" smtClean="0"/>
              <a:t>diminished </a:t>
            </a:r>
            <a:r>
              <a:rPr lang="en-US" altLang="zh-CN" sz="2400" dirty="0"/>
              <a:t>for eyes closed rest (ECR) when compared with the fixation (fix</a:t>
            </a:r>
            <a:r>
              <a:rPr lang="en-US" altLang="zh-CN" sz="2400" dirty="0" smtClean="0"/>
              <a:t>)</a:t>
            </a:r>
            <a:endParaRPr lang="en-US" altLang="zh-CN" sz="2400" i="1" dirty="0"/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1619672" y="-27384"/>
            <a:ext cx="5889625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Methodological Issues</a:t>
            </a:r>
            <a:b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</a:br>
            <a:endParaRPr lang="en-US" altLang="zh-CN" sz="4000" b="1" dirty="0" smtClean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4195003" y="6400800"/>
            <a:ext cx="367182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i="1" dirty="0" smtClean="0">
                <a:ea typeface="宋体" charset="0"/>
                <a:cs typeface="宋体" charset="0"/>
              </a:rPr>
              <a:t>Van </a:t>
            </a:r>
            <a:r>
              <a:rPr lang="en-US" altLang="zh-CN" i="1" dirty="0" err="1" smtClean="0">
                <a:ea typeface="宋体" charset="0"/>
                <a:cs typeface="宋体" charset="0"/>
              </a:rPr>
              <a:t>Dijk</a:t>
            </a:r>
            <a:r>
              <a:rPr lang="en-US" altLang="zh-CN" i="1" dirty="0" smtClean="0">
                <a:solidFill>
                  <a:schemeClr val="tx2"/>
                </a:solidFill>
                <a:ea typeface="宋体" charset="0"/>
                <a:cs typeface="宋体" charset="0"/>
              </a:rPr>
              <a:t> </a:t>
            </a:r>
            <a:r>
              <a:rPr lang="en-US" altLang="zh-CN" i="1" dirty="0">
                <a:solidFill>
                  <a:schemeClr val="tx2"/>
                </a:solidFill>
                <a:ea typeface="宋体" charset="0"/>
                <a:cs typeface="宋体" charset="0"/>
              </a:rPr>
              <a:t>et al., </a:t>
            </a:r>
            <a:r>
              <a:rPr lang="en-US" altLang="zh-CN" i="1" dirty="0" smtClean="0">
                <a:solidFill>
                  <a:schemeClr val="tx2"/>
                </a:solidFill>
                <a:ea typeface="宋体" charset="0"/>
                <a:cs typeface="宋体" charset="0"/>
              </a:rPr>
              <a:t>2010</a:t>
            </a:r>
            <a:r>
              <a:rPr lang="en-US" altLang="zh-CN" i="1" dirty="0">
                <a:ea typeface="宋体" charset="0"/>
                <a:cs typeface="宋体" charset="0"/>
              </a:rPr>
              <a:t>. J </a:t>
            </a:r>
            <a:r>
              <a:rPr lang="en-US" altLang="zh-CN" i="1" dirty="0" err="1">
                <a:ea typeface="宋体" charset="0"/>
                <a:cs typeface="宋体" charset="0"/>
              </a:rPr>
              <a:t>Neurophysiol</a:t>
            </a:r>
            <a:endParaRPr lang="en-US" altLang="zh-CN" i="1" dirty="0">
              <a:solidFill>
                <a:schemeClr val="tx2"/>
              </a:solidFill>
              <a:ea typeface="宋体" charset="0"/>
              <a:cs typeface="宋体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512" y="2132856"/>
            <a:ext cx="6588224" cy="2649612"/>
          </a:xfrm>
          <a:prstGeom prst="rect">
            <a:avLst/>
          </a:prstGeom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379963"/>
      </p:ext>
    </p:extLst>
  </p:cSld>
  <p:clrMapOvr>
    <a:masterClrMapping/>
  </p:clrMapOvr>
  <p:transition xmlns:p14="http://schemas.microsoft.com/office/powerpoint/2010/main" advTm="57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666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6632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8117D177-F826-034A-B9AF-2DF933D47B23}" type="slidenum">
              <a:rPr lang="en-US" altLang="zh-CN"/>
              <a:pPr/>
              <a:t>47</a:t>
            </a:fld>
            <a:endParaRPr lang="en-US" altLang="zh-CN"/>
          </a:p>
        </p:txBody>
      </p:sp>
      <p:pic>
        <p:nvPicPr>
          <p:cNvPr id="666632" name="MacOS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260350" y="838200"/>
            <a:ext cx="7283450" cy="1257300"/>
          </a:xfrm>
        </p:spPr>
        <p:txBody>
          <a:bodyPr/>
          <a:lstStyle/>
          <a:p>
            <a:pPr algn="l" eaLnBrk="1" hangingPunct="1">
              <a:defRPr/>
            </a:pPr>
            <a:r>
              <a:rPr kumimoji="1" lang="en-US" altLang="zh-CN" sz="3200" dirty="0" smtClean="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 </a:t>
            </a:r>
            <a:r>
              <a:rPr kumimoji="1" lang="en-US" altLang="zh-CN" sz="3200" b="1" dirty="0" smtClean="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Different resting conditions?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1619672" y="-27384"/>
            <a:ext cx="5889625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Methodological Issues</a:t>
            </a:r>
            <a:b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</a:br>
            <a:endParaRPr lang="en-US" altLang="zh-CN" sz="4000" b="1" dirty="0" smtClean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4400083" y="6400800"/>
            <a:ext cx="326166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i="1" dirty="0" err="1" smtClean="0">
                <a:ea typeface="宋体" charset="0"/>
                <a:cs typeface="宋体" charset="0"/>
              </a:rPr>
              <a:t>Patriat</a:t>
            </a:r>
            <a:r>
              <a:rPr lang="en-US" altLang="zh-CN" i="1" dirty="0" smtClean="0">
                <a:ea typeface="宋体" charset="0"/>
                <a:cs typeface="宋体" charset="0"/>
              </a:rPr>
              <a:t> </a:t>
            </a:r>
            <a:r>
              <a:rPr lang="en-US" altLang="zh-CN" i="1" dirty="0" smtClean="0">
                <a:solidFill>
                  <a:schemeClr val="tx2"/>
                </a:solidFill>
                <a:ea typeface="宋体" charset="0"/>
                <a:cs typeface="宋体" charset="0"/>
              </a:rPr>
              <a:t>et </a:t>
            </a:r>
            <a:r>
              <a:rPr lang="en-US" altLang="zh-CN" i="1" dirty="0">
                <a:solidFill>
                  <a:schemeClr val="tx2"/>
                </a:solidFill>
                <a:ea typeface="宋体" charset="0"/>
                <a:cs typeface="宋体" charset="0"/>
              </a:rPr>
              <a:t>al., </a:t>
            </a:r>
            <a:r>
              <a:rPr lang="en-US" altLang="zh-CN" i="1" dirty="0" smtClean="0">
                <a:solidFill>
                  <a:schemeClr val="tx2"/>
                </a:solidFill>
                <a:ea typeface="宋体" charset="0"/>
                <a:cs typeface="宋体" charset="0"/>
              </a:rPr>
              <a:t>2013</a:t>
            </a:r>
            <a:r>
              <a:rPr lang="en-US" altLang="zh-CN" i="1" dirty="0" smtClean="0">
                <a:ea typeface="宋体" charset="0"/>
                <a:cs typeface="宋体" charset="0"/>
              </a:rPr>
              <a:t>. </a:t>
            </a:r>
            <a:r>
              <a:rPr lang="en-US" altLang="zh-CN" i="1" dirty="0" err="1" smtClean="0">
                <a:ea typeface="宋体" charset="0"/>
                <a:cs typeface="宋体" charset="0"/>
              </a:rPr>
              <a:t>Neuroimage</a:t>
            </a:r>
            <a:endParaRPr lang="en-US" altLang="zh-CN" i="1" dirty="0">
              <a:solidFill>
                <a:schemeClr val="tx2"/>
              </a:solidFill>
              <a:ea typeface="宋体" charset="0"/>
              <a:cs typeface="宋体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9512" y="1916832"/>
            <a:ext cx="4519876" cy="38164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32040" y="2132856"/>
            <a:ext cx="3960440" cy="3333607"/>
          </a:xfrm>
          <a:prstGeom prst="rect">
            <a:avLst/>
          </a:prstGeom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0835385"/>
      </p:ext>
    </p:extLst>
  </p:cSld>
  <p:clrMapOvr>
    <a:masterClrMapping/>
  </p:clrMapOvr>
  <p:transition xmlns:p14="http://schemas.microsoft.com/office/powerpoint/2010/main" advTm="149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666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6632"/>
                </p:tgtEl>
              </p:cMediaNode>
            </p:audio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8117D177-F826-034A-B9AF-2DF933D47B23}" type="slidenum">
              <a:rPr lang="en-US" altLang="zh-CN"/>
              <a:pPr/>
              <a:t>48</a:t>
            </a:fld>
            <a:endParaRPr lang="en-US" altLang="zh-CN"/>
          </a:p>
        </p:txBody>
      </p:sp>
      <p:pic>
        <p:nvPicPr>
          <p:cNvPr id="666632" name="MacOS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260350" y="838200"/>
            <a:ext cx="7283450" cy="1257300"/>
          </a:xfrm>
        </p:spPr>
        <p:txBody>
          <a:bodyPr/>
          <a:lstStyle/>
          <a:p>
            <a:pPr algn="l" eaLnBrk="1" hangingPunct="1">
              <a:defRPr/>
            </a:pPr>
            <a:r>
              <a:rPr kumimoji="1" lang="en-US" altLang="zh-CN" sz="3200" dirty="0" smtClean="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 </a:t>
            </a:r>
            <a:r>
              <a:rPr kumimoji="1" lang="en-US" altLang="zh-CN" sz="3200" b="1" dirty="0" smtClean="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Order of resting-state conditions?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1619672" y="-27384"/>
            <a:ext cx="5889625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Methodological Issues</a:t>
            </a:r>
            <a:b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</a:br>
            <a:endParaRPr lang="en-US" altLang="zh-CN" sz="4000" b="1" dirty="0" smtClean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4614624" y="6400800"/>
            <a:ext cx="283257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i="1" dirty="0">
                <a:solidFill>
                  <a:schemeClr val="tx2"/>
                </a:solidFill>
                <a:ea typeface="宋体" charset="0"/>
                <a:cs typeface="宋体" charset="0"/>
              </a:rPr>
              <a:t>Yan et al., </a:t>
            </a:r>
            <a:r>
              <a:rPr lang="en-US" altLang="zh-CN" i="1" dirty="0" smtClean="0">
                <a:solidFill>
                  <a:schemeClr val="tx2"/>
                </a:solidFill>
                <a:ea typeface="宋体" charset="0"/>
                <a:cs typeface="宋体" charset="0"/>
              </a:rPr>
              <a:t>2009. </a:t>
            </a:r>
            <a:r>
              <a:rPr lang="en-US" altLang="zh-CN" i="1" dirty="0" err="1" smtClean="0">
                <a:solidFill>
                  <a:schemeClr val="tx2"/>
                </a:solidFill>
                <a:ea typeface="宋体" charset="0"/>
                <a:cs typeface="宋体" charset="0"/>
              </a:rPr>
              <a:t>PLoS</a:t>
            </a:r>
            <a:r>
              <a:rPr lang="en-US" altLang="zh-CN" i="1" dirty="0" smtClean="0">
                <a:solidFill>
                  <a:schemeClr val="tx2"/>
                </a:solidFill>
                <a:ea typeface="宋体" charset="0"/>
                <a:cs typeface="宋体" charset="0"/>
              </a:rPr>
              <a:t> ONE</a:t>
            </a:r>
            <a:endParaRPr lang="en-US" altLang="zh-CN" i="1" dirty="0">
              <a:solidFill>
                <a:schemeClr val="tx2"/>
              </a:solidFill>
              <a:ea typeface="宋体" charset="0"/>
              <a:cs typeface="宋体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512" y="2132856"/>
            <a:ext cx="6281200" cy="3312368"/>
          </a:xfrm>
          <a:prstGeom prst="rect">
            <a:avLst/>
          </a:prstGeom>
        </p:spPr>
      </p:pic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6588571" y="2852936"/>
            <a:ext cx="2447925" cy="1364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50000"/>
              </a:lnSpc>
              <a:defRPr/>
            </a:pPr>
            <a:r>
              <a:rPr lang="en-US" sz="3200" dirty="0"/>
              <a:t>First EC </a:t>
            </a:r>
            <a:endParaRPr lang="en-US" sz="3200" dirty="0" smtClean="0"/>
          </a:p>
          <a:p>
            <a:pPr>
              <a:lnSpc>
                <a:spcPct val="50000"/>
              </a:lnSpc>
              <a:defRPr/>
            </a:pPr>
            <a:r>
              <a:rPr lang="en-US" sz="3200" dirty="0" smtClean="0"/>
              <a:t>-</a:t>
            </a:r>
          </a:p>
          <a:p>
            <a:pPr>
              <a:lnSpc>
                <a:spcPct val="50000"/>
              </a:lnSpc>
              <a:defRPr/>
            </a:pPr>
            <a:r>
              <a:rPr lang="en-US" sz="3200" dirty="0" smtClean="0"/>
              <a:t> </a:t>
            </a:r>
            <a:r>
              <a:rPr lang="en-US" sz="3200" dirty="0"/>
              <a:t>Second EC</a:t>
            </a:r>
            <a:endParaRPr lang="en-US" altLang="zh-CN" sz="3200" dirty="0">
              <a:solidFill>
                <a:srgbClr val="FFFFFF"/>
              </a:solidFill>
              <a:latin typeface="Times New Roman" charset="0"/>
              <a:ea typeface="宋体" charset="0"/>
              <a:cs typeface="宋体" charset="0"/>
            </a:endParaRP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981410"/>
      </p:ext>
    </p:extLst>
  </p:cSld>
  <p:clrMapOvr>
    <a:masterClrMapping/>
  </p:clrMapOvr>
  <p:transition xmlns:p14="http://schemas.microsoft.com/office/powerpoint/2010/main" advTm="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666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6632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F07BDA4E-8F00-0943-9947-D347005D3D68}" type="slidenum">
              <a:rPr lang="en-US" altLang="zh-CN" b="0">
                <a:solidFill>
                  <a:srgbClr val="FFFF00"/>
                </a:solidFill>
                <a:latin typeface="Arial" charset="0"/>
              </a:rPr>
              <a:pPr eaLnBrk="1" hangingPunct="1"/>
              <a:t>49</a:t>
            </a:fld>
            <a:endParaRPr lang="en-US" altLang="zh-CN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41988" name="Rectangle 3"/>
          <p:cNvSpPr>
            <a:spLocks noChangeArrowheads="1"/>
          </p:cNvSpPr>
          <p:nvPr/>
        </p:nvSpPr>
        <p:spPr bwMode="auto">
          <a:xfrm>
            <a:off x="704850" y="1875596"/>
            <a:ext cx="7867650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514350" indent="-514350" algn="l">
              <a:buFont typeface="Arial" charset="0"/>
              <a:buChar char="•"/>
            </a:pPr>
            <a:r>
              <a:rPr kumimoji="1" lang="en-US" altLang="zh-CN" sz="2400" dirty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Scanning sessions (3T Siemens):</a:t>
            </a:r>
          </a:p>
          <a:p>
            <a:pPr marL="514350" indent="-514350" algn="l"/>
            <a:r>
              <a:rPr kumimoji="1" lang="en-US" altLang="zh-CN" sz="2400" dirty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S1    Resting-state (Rest1)                      </a:t>
            </a:r>
            <a:r>
              <a:rPr kumimoji="1" lang="en-US" altLang="zh-CN" sz="2400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              8 </a:t>
            </a:r>
            <a:r>
              <a:rPr kumimoji="1" lang="en-US" altLang="zh-CN" sz="2400" dirty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min</a:t>
            </a:r>
          </a:p>
          <a:p>
            <a:pPr marL="514350" indent="-514350" algn="l"/>
            <a:r>
              <a:rPr kumimoji="1" lang="en-US" altLang="zh-CN" sz="2400" dirty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S2    Pictures (indoor or outdoor) </a:t>
            </a:r>
            <a:r>
              <a:rPr kumimoji="1" lang="en-US" altLang="zh-CN" sz="2400" dirty="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(</a:t>
            </a:r>
            <a:r>
              <a:rPr kumimoji="1" lang="en-US" altLang="zh-CN" sz="2400" dirty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encoding)   </a:t>
            </a:r>
            <a:r>
              <a:rPr kumimoji="1" lang="en-US" altLang="zh-CN" sz="2400" dirty="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    </a:t>
            </a:r>
            <a:r>
              <a:rPr kumimoji="1" lang="en-US" altLang="zh-CN" sz="2400" dirty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5 min     </a:t>
            </a:r>
          </a:p>
          <a:p>
            <a:pPr marL="514350" indent="-514350" algn="l"/>
            <a:r>
              <a:rPr kumimoji="1" lang="en-US" altLang="zh-CN" sz="2400" dirty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S3    3D structure                                   </a:t>
            </a:r>
            <a:r>
              <a:rPr kumimoji="1" lang="en-US" altLang="zh-CN" sz="2400" dirty="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               </a:t>
            </a:r>
            <a:r>
              <a:rPr kumimoji="1" lang="en-US" altLang="zh-CN" sz="2400" dirty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8 min</a:t>
            </a:r>
          </a:p>
          <a:p>
            <a:pPr marL="514350" indent="-514350" algn="l"/>
            <a:r>
              <a:rPr kumimoji="1" lang="en-US" altLang="zh-CN" sz="2400" dirty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S4    Resting-state (Rest2)                     </a:t>
            </a:r>
            <a:r>
              <a:rPr kumimoji="1" lang="en-US" altLang="zh-CN" sz="2400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               </a:t>
            </a:r>
            <a:r>
              <a:rPr kumimoji="1" lang="en-US" altLang="zh-CN" sz="2400" dirty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8 min</a:t>
            </a:r>
          </a:p>
          <a:p>
            <a:pPr marL="514350" indent="-514350" algn="l"/>
            <a:r>
              <a:rPr kumimoji="1" lang="en-US" altLang="zh-CN" sz="2400" dirty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S5    Retrieval: old or new (2 runs)   </a:t>
            </a:r>
            <a:r>
              <a:rPr kumimoji="1" lang="en-US" altLang="zh-CN" sz="2400" dirty="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                   </a:t>
            </a:r>
            <a:r>
              <a:rPr kumimoji="1" lang="en-US" altLang="zh-CN" sz="2400" dirty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10 min                                          </a:t>
            </a:r>
          </a:p>
        </p:txBody>
      </p:sp>
      <p:sp>
        <p:nvSpPr>
          <p:cNvPr id="12294" name="Rectangle 3"/>
          <p:cNvSpPr>
            <a:spLocks noChangeArrowheads="1"/>
          </p:cNvSpPr>
          <p:nvPr/>
        </p:nvSpPr>
        <p:spPr bwMode="auto">
          <a:xfrm>
            <a:off x="35496" y="5157192"/>
            <a:ext cx="78676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514350" indent="-514350">
              <a:buFont typeface="Arial" charset="0"/>
              <a:buChar char="•"/>
            </a:pPr>
            <a:r>
              <a:rPr kumimoji="1" lang="en-US" altLang="zh-CN" sz="2800" dirty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Rest2/Rest1: spontaneous brain activity modulation by task</a:t>
            </a:r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174625" y="2492896"/>
            <a:ext cx="468313" cy="285750"/>
          </a:xfrm>
          <a:prstGeom prst="rightArrow">
            <a:avLst>
              <a:gd name="adj1" fmla="val 50000"/>
              <a:gd name="adj2" fmla="val 25001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142875" y="4149080"/>
            <a:ext cx="468313" cy="285750"/>
          </a:xfrm>
          <a:prstGeom prst="rightArrow">
            <a:avLst>
              <a:gd name="adj1" fmla="val 50000"/>
              <a:gd name="adj2" fmla="val 25001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260350" y="838200"/>
            <a:ext cx="7283450" cy="1257300"/>
          </a:xfrm>
        </p:spPr>
        <p:txBody>
          <a:bodyPr/>
          <a:lstStyle/>
          <a:p>
            <a:pPr algn="l" eaLnBrk="1" hangingPunct="1">
              <a:defRPr/>
            </a:pPr>
            <a:r>
              <a:rPr kumimoji="1" lang="en-US" altLang="zh-CN" sz="3200" dirty="0" smtClean="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 </a:t>
            </a:r>
            <a:r>
              <a:rPr kumimoji="1" lang="en-US" altLang="zh-CN" sz="3200" b="1" dirty="0" smtClean="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Order of resting-state conditions?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619672" y="-27384"/>
            <a:ext cx="5889625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Methodological Issues</a:t>
            </a:r>
            <a:b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</a:br>
            <a:endParaRPr lang="en-US" altLang="zh-CN" sz="4000" b="1" dirty="0" smtClean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4240537" y="6400800"/>
            <a:ext cx="358075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i="1" dirty="0" smtClean="0">
                <a:solidFill>
                  <a:schemeClr val="tx2"/>
                </a:solidFill>
                <a:ea typeface="宋体" charset="0"/>
                <a:cs typeface="宋体" charset="0"/>
              </a:rPr>
              <a:t>Wang, , Yan </a:t>
            </a:r>
            <a:r>
              <a:rPr lang="en-US" altLang="zh-CN" i="1" dirty="0">
                <a:solidFill>
                  <a:schemeClr val="tx2"/>
                </a:solidFill>
                <a:ea typeface="宋体" charset="0"/>
                <a:cs typeface="宋体" charset="0"/>
              </a:rPr>
              <a:t>et al., </a:t>
            </a:r>
            <a:r>
              <a:rPr lang="en-US" altLang="zh-CN" i="1" dirty="0" smtClean="0">
                <a:solidFill>
                  <a:schemeClr val="tx2"/>
                </a:solidFill>
                <a:ea typeface="宋体" charset="0"/>
                <a:cs typeface="宋体" charset="0"/>
              </a:rPr>
              <a:t>2012. </a:t>
            </a:r>
            <a:r>
              <a:rPr lang="en-US" altLang="zh-CN" i="1" dirty="0" err="1" smtClean="0">
                <a:solidFill>
                  <a:schemeClr val="tx2"/>
                </a:solidFill>
                <a:ea typeface="宋体" charset="0"/>
                <a:cs typeface="宋体" charset="0"/>
              </a:rPr>
              <a:t>PLoS</a:t>
            </a:r>
            <a:r>
              <a:rPr lang="en-US" altLang="zh-CN" i="1" dirty="0" smtClean="0">
                <a:solidFill>
                  <a:schemeClr val="tx2"/>
                </a:solidFill>
                <a:ea typeface="宋体" charset="0"/>
                <a:cs typeface="宋体" charset="0"/>
              </a:rPr>
              <a:t> ONE</a:t>
            </a:r>
            <a:endParaRPr lang="en-US" altLang="zh-CN" i="1" dirty="0">
              <a:solidFill>
                <a:schemeClr val="tx2"/>
              </a:solidFill>
              <a:ea typeface="宋体" charset="0"/>
              <a:cs typeface="宋体" charset="0"/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2770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8"/>
    </mc:Choice>
    <mc:Fallback>
      <p:transition xmlns:p14="http://schemas.microsoft.com/office/powerpoint/2010/main" spd="slow" advTm="17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294" grpId="0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Resting-State </a:t>
            </a:r>
            <a:r>
              <a:rPr lang="en-US" altLang="zh-CN" sz="3200" b="1" dirty="0" err="1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fMRI</a:t>
            </a:r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: Principles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5"/>
          <a:srcRect l="41063" r="4921"/>
          <a:stretch>
            <a:fillRect/>
          </a:stretch>
        </p:blipFill>
        <p:spPr bwMode="auto">
          <a:xfrm>
            <a:off x="34925" y="1901825"/>
            <a:ext cx="4356100" cy="404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2743200" y="6237288"/>
            <a:ext cx="6400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zh-CN"/>
              <a:t>Raichle et al., 2010. Trends Cogn Sci</a:t>
            </a:r>
          </a:p>
        </p:txBody>
      </p:sp>
      <p:sp>
        <p:nvSpPr>
          <p:cNvPr id="23557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623CB30F-886C-5547-8BB0-2DD557DEEF5B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5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515078" name="Line 6"/>
          <p:cNvSpPr>
            <a:spLocks noChangeShapeType="1"/>
          </p:cNvSpPr>
          <p:nvPr/>
        </p:nvSpPr>
        <p:spPr bwMode="auto">
          <a:xfrm>
            <a:off x="4933950" y="2998788"/>
            <a:ext cx="3529013" cy="64770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5079" name="AutoShape 7"/>
          <p:cNvSpPr>
            <a:spLocks noChangeArrowheads="1"/>
          </p:cNvSpPr>
          <p:nvPr/>
        </p:nvSpPr>
        <p:spPr bwMode="auto">
          <a:xfrm>
            <a:off x="6518275" y="3359150"/>
            <a:ext cx="215900" cy="215900"/>
          </a:xfrm>
          <a:prstGeom prst="triangle">
            <a:avLst>
              <a:gd name="adj" fmla="val 50000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15080" name="Text Box 8"/>
          <p:cNvSpPr txBox="1">
            <a:spLocks noChangeArrowheads="1"/>
          </p:cNvSpPr>
          <p:nvPr/>
        </p:nvSpPr>
        <p:spPr bwMode="auto">
          <a:xfrm>
            <a:off x="4645025" y="2276475"/>
            <a:ext cx="1368425" cy="6508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zh-CN"/>
              <a:t>Task evoked increases</a:t>
            </a:r>
          </a:p>
        </p:txBody>
      </p:sp>
      <p:sp>
        <p:nvSpPr>
          <p:cNvPr id="515081" name="Text Box 9"/>
          <p:cNvSpPr txBox="1">
            <a:spLocks noChangeArrowheads="1"/>
          </p:cNvSpPr>
          <p:nvPr/>
        </p:nvSpPr>
        <p:spPr bwMode="auto">
          <a:xfrm>
            <a:off x="7380288" y="2576513"/>
            <a:ext cx="1512887" cy="92551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zh-CN"/>
              <a:t>Resting-state energy consumption</a:t>
            </a:r>
          </a:p>
        </p:txBody>
      </p:sp>
      <p:sp>
        <p:nvSpPr>
          <p:cNvPr id="515082" name="Text Box 10"/>
          <p:cNvSpPr txBox="1">
            <a:spLocks noChangeArrowheads="1"/>
          </p:cNvSpPr>
          <p:nvPr/>
        </p:nvSpPr>
        <p:spPr bwMode="auto">
          <a:xfrm>
            <a:off x="6084888" y="2919413"/>
            <a:ext cx="10001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zh-CN">
                <a:solidFill>
                  <a:srgbClr val="FFFF00"/>
                </a:solidFill>
                <a:latin typeface="Arial Black" charset="0"/>
              </a:rPr>
              <a:t>&lt;5%</a:t>
            </a:r>
          </a:p>
        </p:txBody>
      </p:sp>
      <p:sp>
        <p:nvSpPr>
          <p:cNvPr id="515083" name="Text Box 11"/>
          <p:cNvSpPr txBox="1">
            <a:spLocks noChangeArrowheads="1"/>
          </p:cNvSpPr>
          <p:nvPr/>
        </p:nvSpPr>
        <p:spPr bwMode="auto">
          <a:xfrm>
            <a:off x="5365750" y="4124325"/>
            <a:ext cx="2519363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zh-CN"/>
              <a:t>There are very important activities in the brain during resting-state (Fox and Raichle, 2007; Zhang and Raichle, 2010)</a:t>
            </a: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xmlns:p14="http://schemas.microsoft.com/office/powerpoint/2010/main" advTm="443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15078" grpId="0" animBg="1"/>
      <p:bldP spid="515079" grpId="0" animBg="1"/>
      <p:bldP spid="515080" grpId="0" animBg="1"/>
      <p:bldP spid="515081" grpId="0" animBg="1"/>
      <p:bldP spid="515082" grpId="0"/>
      <p:bldP spid="51508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F07BDA4E-8F00-0943-9947-D347005D3D68}" type="slidenum">
              <a:rPr lang="en-US" altLang="zh-CN" b="0">
                <a:solidFill>
                  <a:srgbClr val="FFFF00"/>
                </a:solidFill>
                <a:latin typeface="Arial" charset="0"/>
              </a:rPr>
              <a:pPr eaLnBrk="1" hangingPunct="1"/>
              <a:t>50</a:t>
            </a:fld>
            <a:endParaRPr lang="en-US" altLang="zh-CN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260350" y="838200"/>
            <a:ext cx="7283450" cy="1257300"/>
          </a:xfrm>
        </p:spPr>
        <p:txBody>
          <a:bodyPr/>
          <a:lstStyle/>
          <a:p>
            <a:pPr algn="l" eaLnBrk="1" hangingPunct="1">
              <a:defRPr/>
            </a:pPr>
            <a:r>
              <a:rPr kumimoji="1" lang="en-US" altLang="zh-CN" sz="3200" dirty="0" smtClean="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 </a:t>
            </a:r>
            <a:r>
              <a:rPr kumimoji="1" lang="en-US" altLang="zh-CN" sz="3200" b="1" dirty="0" smtClean="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Order of resting-state conditions?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619672" y="-27384"/>
            <a:ext cx="5889625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Methodological Issues</a:t>
            </a:r>
            <a:b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</a:br>
            <a:endParaRPr lang="en-US" altLang="zh-CN" sz="4000" b="1" dirty="0" smtClean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4240537" y="6400800"/>
            <a:ext cx="358075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i="1" dirty="0" smtClean="0">
                <a:solidFill>
                  <a:schemeClr val="tx2"/>
                </a:solidFill>
                <a:ea typeface="宋体" charset="0"/>
                <a:cs typeface="宋体" charset="0"/>
              </a:rPr>
              <a:t>Wang, , Yan </a:t>
            </a:r>
            <a:r>
              <a:rPr lang="en-US" altLang="zh-CN" i="1" dirty="0">
                <a:solidFill>
                  <a:schemeClr val="tx2"/>
                </a:solidFill>
                <a:ea typeface="宋体" charset="0"/>
                <a:cs typeface="宋体" charset="0"/>
              </a:rPr>
              <a:t>et al., </a:t>
            </a:r>
            <a:r>
              <a:rPr lang="en-US" altLang="zh-CN" i="1" dirty="0" smtClean="0">
                <a:solidFill>
                  <a:schemeClr val="tx2"/>
                </a:solidFill>
                <a:ea typeface="宋体" charset="0"/>
                <a:cs typeface="宋体" charset="0"/>
              </a:rPr>
              <a:t>2012. </a:t>
            </a:r>
            <a:r>
              <a:rPr lang="en-US" altLang="zh-CN" i="1" dirty="0" err="1" smtClean="0">
                <a:solidFill>
                  <a:schemeClr val="tx2"/>
                </a:solidFill>
                <a:ea typeface="宋体" charset="0"/>
                <a:cs typeface="宋体" charset="0"/>
              </a:rPr>
              <a:t>PLoS</a:t>
            </a:r>
            <a:r>
              <a:rPr lang="en-US" altLang="zh-CN" i="1" dirty="0" smtClean="0">
                <a:solidFill>
                  <a:schemeClr val="tx2"/>
                </a:solidFill>
                <a:ea typeface="宋体" charset="0"/>
                <a:cs typeface="宋体" charset="0"/>
              </a:rPr>
              <a:t> ONE</a:t>
            </a:r>
            <a:endParaRPr lang="en-US" altLang="zh-CN" i="1" dirty="0">
              <a:solidFill>
                <a:schemeClr val="tx2"/>
              </a:solidFill>
              <a:ea typeface="宋体" charset="0"/>
              <a:cs typeface="宋体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568" y="1844824"/>
            <a:ext cx="7956376" cy="4436089"/>
          </a:xfrm>
          <a:prstGeom prst="rect">
            <a:avLst/>
          </a:prstGeom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4931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"/>
    </mc:Choice>
    <mc:Fallback>
      <p:transition xmlns:p14="http://schemas.microsoft.com/office/powerpoint/2010/main" spd="slow" advTm="2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0B9E9ABD-0675-9141-99D3-AB65C488E6D7}" type="slidenum">
              <a:rPr lang="en-US" altLang="zh-CN"/>
              <a:pPr/>
              <a:t>51</a:t>
            </a:fld>
            <a:endParaRPr lang="en-US" altLang="zh-CN"/>
          </a:p>
        </p:txBody>
      </p:sp>
      <p:sp>
        <p:nvSpPr>
          <p:cNvPr id="65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609600"/>
            <a:ext cx="5889625" cy="1812925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sz="4000" b="1" dirty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Methodological </a:t>
            </a:r>
            <a: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Issues</a:t>
            </a:r>
            <a:b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</a:br>
            <a:endParaRPr lang="en-US" altLang="zh-CN" sz="4000" b="1" dirty="0" smtClean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658435" name="Rectangle 3"/>
          <p:cNvSpPr>
            <a:spLocks noChangeArrowheads="1"/>
          </p:cNvSpPr>
          <p:nvPr/>
        </p:nvSpPr>
        <p:spPr bwMode="auto">
          <a:xfrm>
            <a:off x="611188" y="1772816"/>
            <a:ext cx="7962900" cy="3685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  <a:buFontTx/>
              <a:buChar char="•"/>
              <a:defRPr/>
            </a:pPr>
            <a:r>
              <a:rPr kumimoji="1" lang="en-US" altLang="zh-CN" sz="3200" dirty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 </a:t>
            </a:r>
            <a:r>
              <a:rPr kumimoji="1" lang="en-US" altLang="zh-CN" sz="3200" dirty="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Experiment settings</a:t>
            </a:r>
            <a:endParaRPr kumimoji="1" lang="en-US" altLang="zh-CN" sz="3200" dirty="0">
              <a:solidFill>
                <a:srgbClr val="FFFFFF"/>
              </a:solidFill>
              <a:latin typeface="Times New Roman" charset="0"/>
              <a:ea typeface="隶书" charset="0"/>
              <a:cs typeface="隶书" charset="0"/>
            </a:endParaRPr>
          </a:p>
          <a:p>
            <a:pPr marL="457200" indent="-457200" algn="l">
              <a:lnSpc>
                <a:spcPct val="120000"/>
              </a:lnSpc>
              <a:buFont typeface="Wingdings" charset="2"/>
              <a:buChar char="§"/>
              <a:defRPr/>
            </a:pPr>
            <a:r>
              <a:rPr kumimoji="1" lang="en-US" altLang="zh-CN" sz="2800" dirty="0" smtClean="0">
                <a:solidFill>
                  <a:srgbClr val="FFFF00"/>
                </a:solidFill>
                <a:ea typeface="隶书" charset="0"/>
                <a:cs typeface="隶书" charset="0"/>
              </a:rPr>
              <a:t>Make resting-state condition consistent: e.g., fixation (depends on the cooperation of participants).</a:t>
            </a:r>
          </a:p>
          <a:p>
            <a:pPr marL="457200" indent="-457200" algn="l">
              <a:lnSpc>
                <a:spcPct val="120000"/>
              </a:lnSpc>
              <a:buFont typeface="Wingdings" charset="2"/>
              <a:buChar char="§"/>
              <a:defRPr/>
            </a:pPr>
            <a:r>
              <a:rPr kumimoji="1" lang="en-US" altLang="zh-CN" sz="2800" dirty="0" smtClean="0">
                <a:solidFill>
                  <a:srgbClr val="FFFF00"/>
                </a:solidFill>
                <a:ea typeface="隶书" charset="0"/>
                <a:cs typeface="隶书" charset="0"/>
              </a:rPr>
              <a:t>Make resting-state session before task sessions, unless intended.</a:t>
            </a:r>
            <a:endParaRPr kumimoji="1" lang="en-US" altLang="zh-CN" sz="2800" dirty="0">
              <a:solidFill>
                <a:srgbClr val="FFFF00"/>
              </a:solidFill>
              <a:ea typeface="隶书" charset="0"/>
              <a:cs typeface="隶书" charset="0"/>
            </a:endParaRPr>
          </a:p>
        </p:txBody>
      </p:sp>
      <p:pic>
        <p:nvPicPr>
          <p:cNvPr id="658437" name="MacOS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153482"/>
      </p:ext>
    </p:extLst>
  </p:cSld>
  <p:clrMapOvr>
    <a:masterClrMapping/>
  </p:clrMapOvr>
  <p:transition xmlns:p14="http://schemas.microsoft.com/office/powerpoint/2010/main" advTm="144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584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8437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8117D177-F826-034A-B9AF-2DF933D47B23}" type="slidenum">
              <a:rPr lang="en-US" altLang="zh-CN"/>
              <a:pPr/>
              <a:t>52</a:t>
            </a:fld>
            <a:endParaRPr lang="en-US" altLang="zh-CN"/>
          </a:p>
        </p:txBody>
      </p:sp>
      <p:pic>
        <p:nvPicPr>
          <p:cNvPr id="666632" name="MacOS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260350" y="838200"/>
            <a:ext cx="7283450" cy="1257300"/>
          </a:xfrm>
        </p:spPr>
        <p:txBody>
          <a:bodyPr/>
          <a:lstStyle/>
          <a:p>
            <a:pPr algn="l" eaLnBrk="1" hangingPunct="1">
              <a:defRPr/>
            </a:pPr>
            <a:r>
              <a:rPr kumimoji="1" lang="en-US" altLang="zh-CN" sz="3200" b="1" dirty="0" smtClean="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Head motion matters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1619672" y="-27384"/>
            <a:ext cx="5889625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Methodological Issues</a:t>
            </a:r>
            <a:b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</a:br>
            <a:endParaRPr lang="en-US" altLang="zh-CN" sz="4000" b="1" dirty="0" smtClean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504" y="1916832"/>
            <a:ext cx="4176464" cy="21046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55576" y="4077072"/>
            <a:ext cx="3351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Van </a:t>
            </a:r>
            <a:r>
              <a:rPr lang="en-US" i="1" dirty="0" err="1"/>
              <a:t>D</a:t>
            </a:r>
            <a:r>
              <a:rPr lang="en-US" i="1" dirty="0" err="1" smtClean="0"/>
              <a:t>ijk</a:t>
            </a:r>
            <a:r>
              <a:rPr lang="en-US" i="1" dirty="0" smtClean="0"/>
              <a:t> et al, 2012. </a:t>
            </a:r>
            <a:r>
              <a:rPr lang="en-US" i="1" dirty="0" err="1" smtClean="0"/>
              <a:t>Neuroimage</a:t>
            </a:r>
            <a:endParaRPr lang="en-US" i="1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/>
          <a:srcRect r="22989" b="24142"/>
          <a:stretch/>
        </p:blipFill>
        <p:spPr>
          <a:xfrm>
            <a:off x="4427984" y="1916832"/>
            <a:ext cx="4743397" cy="208823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247420" y="4077072"/>
            <a:ext cx="3152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Power et al, 2012. </a:t>
            </a:r>
            <a:r>
              <a:rPr lang="en-US" i="1" dirty="0" err="1" smtClean="0"/>
              <a:t>Neuroimage</a:t>
            </a:r>
            <a:endParaRPr lang="en-US" i="1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9512" y="4797152"/>
            <a:ext cx="5543600" cy="144844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015953" y="6309320"/>
            <a:ext cx="3838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Satterthwaite</a:t>
            </a:r>
            <a:r>
              <a:rPr lang="en-US" i="1" dirty="0" smtClean="0"/>
              <a:t> et al., 2012. </a:t>
            </a:r>
            <a:r>
              <a:rPr lang="en-US" i="1" dirty="0" err="1" smtClean="0"/>
              <a:t>Neuroimage</a:t>
            </a:r>
            <a:endParaRPr lang="en-US" i="1" dirty="0"/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771735"/>
      </p:ext>
    </p:extLst>
  </p:cSld>
  <p:clrMapOvr>
    <a:masterClrMapping/>
  </p:clrMapOvr>
  <p:transition xmlns:p14="http://schemas.microsoft.com/office/powerpoint/2010/main" advTm="18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666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6632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8117D177-F826-034A-B9AF-2DF933D47B23}" type="slidenum">
              <a:rPr lang="en-US" altLang="zh-CN"/>
              <a:pPr/>
              <a:t>53</a:t>
            </a:fld>
            <a:endParaRPr lang="en-US" altLang="zh-CN"/>
          </a:p>
        </p:txBody>
      </p:sp>
      <p:pic>
        <p:nvPicPr>
          <p:cNvPr id="666632" name="MacOS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260350" y="838200"/>
            <a:ext cx="7283450" cy="1257300"/>
          </a:xfrm>
        </p:spPr>
        <p:txBody>
          <a:bodyPr/>
          <a:lstStyle/>
          <a:p>
            <a:pPr algn="l" eaLnBrk="1" hangingPunct="1">
              <a:defRPr/>
            </a:pPr>
            <a:r>
              <a:rPr kumimoji="1" lang="en-US" altLang="zh-CN" sz="3200" b="1" dirty="0" smtClean="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Head motion matters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1619672" y="-27384"/>
            <a:ext cx="5889625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Methodological Issues</a:t>
            </a:r>
            <a:b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</a:br>
            <a:endParaRPr lang="en-US" altLang="zh-CN" sz="4000" b="1" dirty="0" smtClean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pic>
        <p:nvPicPr>
          <p:cNvPr id="13" name="Picture 12" descr="Figure1_BOLD_FDVox_UnThresholded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052736"/>
            <a:ext cx="5912406" cy="525658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5068" y="6309320"/>
            <a:ext cx="2945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Yan et al., 2013. </a:t>
            </a:r>
            <a:r>
              <a:rPr lang="en-US" i="1" dirty="0" err="1" smtClean="0"/>
              <a:t>Neuroimage</a:t>
            </a:r>
            <a:endParaRPr lang="en-US" i="1" dirty="0"/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703819"/>
      </p:ext>
    </p:extLst>
  </p:cSld>
  <p:clrMapOvr>
    <a:masterClrMapping/>
  </p:clrMapOvr>
  <p:transition xmlns:p14="http://schemas.microsoft.com/office/powerpoint/2010/main" advTm="58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666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6632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8117D177-F826-034A-B9AF-2DF933D47B23}" type="slidenum">
              <a:rPr lang="en-US" altLang="zh-CN"/>
              <a:pPr/>
              <a:t>54</a:t>
            </a:fld>
            <a:endParaRPr lang="en-US" altLang="zh-CN"/>
          </a:p>
        </p:txBody>
      </p:sp>
      <p:pic>
        <p:nvPicPr>
          <p:cNvPr id="666632" name="MacOS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260350" y="838200"/>
            <a:ext cx="7283450" cy="1257300"/>
          </a:xfrm>
        </p:spPr>
        <p:txBody>
          <a:bodyPr/>
          <a:lstStyle/>
          <a:p>
            <a:pPr algn="l" eaLnBrk="1" hangingPunct="1">
              <a:defRPr/>
            </a:pPr>
            <a:r>
              <a:rPr kumimoji="1" lang="en-US" altLang="zh-CN" sz="3200" b="1" dirty="0" smtClean="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Head motion matters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1619672" y="-27384"/>
            <a:ext cx="5889625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Methodological Issues</a:t>
            </a:r>
            <a:b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</a:br>
            <a:endParaRPr lang="en-US" altLang="zh-CN" sz="4000" b="1" dirty="0" smtClean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5068" y="6309320"/>
            <a:ext cx="2945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Yan et al., 2013. </a:t>
            </a:r>
            <a:r>
              <a:rPr lang="en-US" i="1" dirty="0" err="1" smtClean="0"/>
              <a:t>Neuroimage</a:t>
            </a:r>
            <a:endParaRPr lang="en-US" i="1" dirty="0"/>
          </a:p>
        </p:txBody>
      </p:sp>
      <p:pic>
        <p:nvPicPr>
          <p:cNvPr id="9" name="Picture 8" descr="Figure2_CorrectionStrategiesOnCambridge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844824"/>
            <a:ext cx="7062905" cy="4349080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807023"/>
      </p:ext>
    </p:extLst>
  </p:cSld>
  <p:clrMapOvr>
    <a:masterClrMapping/>
  </p:clrMapOvr>
  <p:transition xmlns:p14="http://schemas.microsoft.com/office/powerpoint/2010/main" advTm="16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666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6632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8117D177-F826-034A-B9AF-2DF933D47B23}" type="slidenum">
              <a:rPr lang="en-US" altLang="zh-CN"/>
              <a:pPr/>
              <a:t>55</a:t>
            </a:fld>
            <a:endParaRPr lang="en-US" altLang="zh-CN"/>
          </a:p>
        </p:txBody>
      </p:sp>
      <p:pic>
        <p:nvPicPr>
          <p:cNvPr id="666632" name="MacOS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260350" y="838200"/>
            <a:ext cx="7283450" cy="1257300"/>
          </a:xfrm>
        </p:spPr>
        <p:txBody>
          <a:bodyPr/>
          <a:lstStyle/>
          <a:p>
            <a:pPr algn="l" eaLnBrk="1" hangingPunct="1">
              <a:defRPr/>
            </a:pPr>
            <a:r>
              <a:rPr kumimoji="1" lang="en-US" altLang="zh-CN" sz="3200" b="1" dirty="0" smtClean="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Head motion matters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1619672" y="-27384"/>
            <a:ext cx="5889625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Methodological Issues</a:t>
            </a:r>
            <a:b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</a:br>
            <a:endParaRPr lang="en-US" altLang="zh-CN" sz="4000" b="1" dirty="0" smtClean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5068" y="6309320"/>
            <a:ext cx="2945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Yan et al., 2013. </a:t>
            </a:r>
            <a:r>
              <a:rPr lang="en-US" i="1" dirty="0" err="1" smtClean="0"/>
              <a:t>Neuroimage</a:t>
            </a:r>
            <a:endParaRPr lang="en-US" i="1" dirty="0"/>
          </a:p>
        </p:txBody>
      </p:sp>
      <p:pic>
        <p:nvPicPr>
          <p:cNvPr id="11" name="Picture 10" descr="Figure3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60648"/>
            <a:ext cx="6684622" cy="6016726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609534"/>
      </p:ext>
    </p:extLst>
  </p:cSld>
  <p:clrMapOvr>
    <a:masterClrMapping/>
  </p:clrMapOvr>
  <p:transition xmlns:p14="http://schemas.microsoft.com/office/powerpoint/2010/main" advTm="32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666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6632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8117D177-F826-034A-B9AF-2DF933D47B23}" type="slidenum">
              <a:rPr lang="en-US" altLang="zh-CN"/>
              <a:pPr/>
              <a:t>56</a:t>
            </a:fld>
            <a:endParaRPr lang="en-US" altLang="zh-CN"/>
          </a:p>
        </p:txBody>
      </p:sp>
      <p:pic>
        <p:nvPicPr>
          <p:cNvPr id="666632" name="MacOS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260350" y="838200"/>
            <a:ext cx="7283450" cy="1257300"/>
          </a:xfrm>
        </p:spPr>
        <p:txBody>
          <a:bodyPr/>
          <a:lstStyle/>
          <a:p>
            <a:pPr algn="l" eaLnBrk="1" hangingPunct="1">
              <a:defRPr/>
            </a:pPr>
            <a:r>
              <a:rPr kumimoji="1" lang="en-US" altLang="zh-CN" sz="3200" b="1" dirty="0" smtClean="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Head motion matters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1619672" y="-27384"/>
            <a:ext cx="5889625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Methodological Issues</a:t>
            </a:r>
            <a:b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</a:br>
            <a:endParaRPr lang="en-US" altLang="zh-CN" sz="4000" b="1" dirty="0" smtClean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5068" y="6309320"/>
            <a:ext cx="2945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Yan et al., 2013. </a:t>
            </a:r>
            <a:r>
              <a:rPr lang="en-US" i="1" dirty="0" err="1" smtClean="0"/>
              <a:t>Neuroimage</a:t>
            </a:r>
            <a:endParaRPr lang="en-US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936" y="2060848"/>
            <a:ext cx="4804804" cy="31683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32040" y="1628799"/>
            <a:ext cx="4032448" cy="3950621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0998977"/>
      </p:ext>
    </p:extLst>
  </p:cSld>
  <p:clrMapOvr>
    <a:masterClrMapping/>
  </p:clrMapOvr>
  <p:transition xmlns:p14="http://schemas.microsoft.com/office/powerpoint/2010/main" advTm="27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666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6632"/>
                </p:tgtEl>
              </p:cMediaNode>
            </p:audio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0B9E9ABD-0675-9141-99D3-AB65C488E6D7}" type="slidenum">
              <a:rPr lang="en-US" altLang="zh-CN"/>
              <a:pPr/>
              <a:t>57</a:t>
            </a:fld>
            <a:endParaRPr lang="en-US" altLang="zh-CN"/>
          </a:p>
        </p:txBody>
      </p:sp>
      <p:sp>
        <p:nvSpPr>
          <p:cNvPr id="65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609600"/>
            <a:ext cx="5889625" cy="1812925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sz="4000" b="1" dirty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Methodological </a:t>
            </a:r>
            <a: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Issues</a:t>
            </a:r>
            <a:b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</a:br>
            <a:endParaRPr lang="en-US" altLang="zh-CN" sz="4000" b="1" dirty="0" smtClean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658435" name="Rectangle 3"/>
          <p:cNvSpPr>
            <a:spLocks noChangeArrowheads="1"/>
          </p:cNvSpPr>
          <p:nvPr/>
        </p:nvSpPr>
        <p:spPr bwMode="auto">
          <a:xfrm>
            <a:off x="611188" y="1772816"/>
            <a:ext cx="7962900" cy="666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  <a:buFontTx/>
              <a:buChar char="•"/>
              <a:defRPr/>
            </a:pPr>
            <a:r>
              <a:rPr kumimoji="1" lang="en-US" altLang="zh-CN" sz="3200" dirty="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 Head Motion</a:t>
            </a:r>
            <a:endParaRPr kumimoji="1" lang="en-US" altLang="zh-CN" sz="3200" dirty="0">
              <a:solidFill>
                <a:srgbClr val="FFFFFF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pic>
        <p:nvPicPr>
          <p:cNvPr id="658437" name="MacOS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/>
          <a:srcRect b="51217"/>
          <a:stretch/>
        </p:blipFill>
        <p:spPr>
          <a:xfrm>
            <a:off x="1979712" y="2708920"/>
            <a:ext cx="6739176" cy="28803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5068" y="6309320"/>
            <a:ext cx="2945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Yan et al., 2013. </a:t>
            </a:r>
            <a:r>
              <a:rPr lang="en-US" i="1" dirty="0" err="1" smtClean="0"/>
              <a:t>Neuroimage</a:t>
            </a:r>
            <a:endParaRPr lang="en-US" i="1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244970"/>
      </p:ext>
    </p:extLst>
  </p:cSld>
  <p:clrMapOvr>
    <a:masterClrMapping/>
  </p:clrMapOvr>
  <p:transition xmlns:p14="http://schemas.microsoft.com/office/powerpoint/2010/main" advTm="78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584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8437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8117D177-F826-034A-B9AF-2DF933D47B23}" type="slidenum">
              <a:rPr lang="en-US" altLang="zh-CN"/>
              <a:pPr/>
              <a:t>58</a:t>
            </a:fld>
            <a:endParaRPr lang="en-US" altLang="zh-CN"/>
          </a:p>
        </p:txBody>
      </p:sp>
      <p:pic>
        <p:nvPicPr>
          <p:cNvPr id="666632" name="MacOS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260350" y="838200"/>
            <a:ext cx="7283450" cy="1257300"/>
          </a:xfrm>
        </p:spPr>
        <p:txBody>
          <a:bodyPr/>
          <a:lstStyle/>
          <a:p>
            <a:pPr algn="l" eaLnBrk="1" hangingPunct="1">
              <a:defRPr/>
            </a:pPr>
            <a:r>
              <a:rPr kumimoji="1" lang="en-US" altLang="zh-CN" sz="3200" b="1" dirty="0" smtClean="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Linear Trend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1619672" y="-27384"/>
            <a:ext cx="5889625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Methodological Issues</a:t>
            </a:r>
            <a:b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</a:br>
            <a:endParaRPr lang="en-US" altLang="zh-CN" sz="4000" b="1" dirty="0" smtClean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8629" y="6453336"/>
            <a:ext cx="2995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Wang, , Yan*, </a:t>
            </a:r>
            <a:r>
              <a:rPr lang="en-US" i="1" dirty="0" err="1" smtClean="0"/>
              <a:t>Zang</a:t>
            </a:r>
            <a:r>
              <a:rPr lang="en-US" i="1" dirty="0" smtClean="0"/>
              <a:t>*, in prep.</a:t>
            </a:r>
            <a:endParaRPr lang="en-US" i="1" dirty="0"/>
          </a:p>
        </p:txBody>
      </p:sp>
      <p:pic>
        <p:nvPicPr>
          <p:cNvPr id="5" name="Picture 4" descr="One-sample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37" y="1790603"/>
            <a:ext cx="9144000" cy="4662733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3053324"/>
      </p:ext>
    </p:extLst>
  </p:cSld>
  <p:clrMapOvr>
    <a:masterClrMapping/>
  </p:clrMapOvr>
  <p:transition xmlns:p14="http://schemas.microsoft.com/office/powerpoint/2010/main" advTm="75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666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6632"/>
                </p:tgtEl>
              </p:cMediaNode>
            </p:audio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8117D177-F826-034A-B9AF-2DF933D47B23}" type="slidenum">
              <a:rPr lang="en-US" altLang="zh-CN"/>
              <a:pPr/>
              <a:t>59</a:t>
            </a:fld>
            <a:endParaRPr lang="en-US" altLang="zh-CN"/>
          </a:p>
        </p:txBody>
      </p:sp>
      <p:pic>
        <p:nvPicPr>
          <p:cNvPr id="666632" name="MacOS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260350" y="838200"/>
            <a:ext cx="7283450" cy="1257300"/>
          </a:xfrm>
        </p:spPr>
        <p:txBody>
          <a:bodyPr/>
          <a:lstStyle/>
          <a:p>
            <a:pPr algn="l" eaLnBrk="1" hangingPunct="1">
              <a:defRPr/>
            </a:pPr>
            <a:r>
              <a:rPr kumimoji="1" lang="en-US" altLang="zh-CN" sz="3200" b="1" dirty="0" smtClean="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Linear Trend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1619672" y="-27384"/>
            <a:ext cx="5889625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Methodological Issues</a:t>
            </a:r>
            <a:b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</a:br>
            <a:endParaRPr lang="en-US" altLang="zh-CN" sz="4000" b="1" dirty="0" smtClean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8629" y="6453336"/>
            <a:ext cx="2995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Wang, , Yan*, </a:t>
            </a:r>
            <a:r>
              <a:rPr lang="en-US" i="1" dirty="0" err="1" smtClean="0"/>
              <a:t>Zang</a:t>
            </a:r>
            <a:r>
              <a:rPr lang="en-US" i="1" dirty="0" smtClean="0"/>
              <a:t>*, in prep.</a:t>
            </a:r>
            <a:endParaRPr lang="en-US" i="1" dirty="0"/>
          </a:p>
        </p:txBody>
      </p:sp>
      <p:pic>
        <p:nvPicPr>
          <p:cNvPr id="2" name="Picture 1" descr="Paired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2816"/>
            <a:ext cx="9144000" cy="4714632"/>
          </a:xfrm>
          <a:prstGeom prst="rect">
            <a:avLst/>
          </a:prstGeom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658411"/>
      </p:ext>
    </p:extLst>
  </p:cSld>
  <p:clrMapOvr>
    <a:masterClrMapping/>
  </p:clrMapOvr>
  <p:transition xmlns:p14="http://schemas.microsoft.com/office/powerpoint/2010/main" advTm="34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666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6632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Resting-State </a:t>
            </a:r>
            <a:r>
              <a:rPr lang="en-US" altLang="zh-CN" sz="3200" b="1" dirty="0" err="1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fMRI</a:t>
            </a:r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: Principles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2743200" y="6237288"/>
            <a:ext cx="6400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zh-CN"/>
              <a:t>Fox and Raichle, 2007. Nat Rev Neurosci</a:t>
            </a:r>
          </a:p>
        </p:txBody>
      </p:sp>
      <p:sp>
        <p:nvSpPr>
          <p:cNvPr id="24581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C1071F22-89AD-E24D-BC1C-9E93A6DE80F4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6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24582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5288" y="1700213"/>
            <a:ext cx="8388350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1229" name="Line 13"/>
          <p:cNvSpPr>
            <a:spLocks noChangeShapeType="1"/>
          </p:cNvSpPr>
          <p:nvPr/>
        </p:nvSpPr>
        <p:spPr bwMode="auto">
          <a:xfrm>
            <a:off x="1692275" y="1412875"/>
            <a:ext cx="0" cy="576263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21230" name="Line 14"/>
          <p:cNvSpPr>
            <a:spLocks noChangeShapeType="1"/>
          </p:cNvSpPr>
          <p:nvPr/>
        </p:nvSpPr>
        <p:spPr bwMode="auto">
          <a:xfrm flipV="1">
            <a:off x="2195513" y="3716338"/>
            <a:ext cx="0" cy="50323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21232" name="Text Box 16"/>
          <p:cNvSpPr txBox="1">
            <a:spLocks noChangeArrowheads="1"/>
          </p:cNvSpPr>
          <p:nvPr/>
        </p:nvSpPr>
        <p:spPr bwMode="auto">
          <a:xfrm>
            <a:off x="1187450" y="981075"/>
            <a:ext cx="7921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zh-CN" b="1">
                <a:solidFill>
                  <a:srgbClr val="FFFF00"/>
                </a:solidFill>
              </a:rPr>
              <a:t>Task</a:t>
            </a:r>
          </a:p>
        </p:txBody>
      </p:sp>
      <p:sp>
        <p:nvSpPr>
          <p:cNvPr id="521233" name="Text Box 17"/>
          <p:cNvSpPr txBox="1">
            <a:spLocks noChangeArrowheads="1"/>
          </p:cNvSpPr>
          <p:nvPr/>
        </p:nvSpPr>
        <p:spPr bwMode="auto">
          <a:xfrm>
            <a:off x="1619250" y="4292600"/>
            <a:ext cx="10080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zh-CN" b="1">
                <a:solidFill>
                  <a:srgbClr val="FFFF00"/>
                </a:solidFill>
              </a:rPr>
              <a:t>Baseline</a:t>
            </a:r>
          </a:p>
        </p:txBody>
      </p:sp>
      <p:graphicFrame>
        <p:nvGraphicFramePr>
          <p:cNvPr id="521238" name="Object 22"/>
          <p:cNvGraphicFramePr>
            <a:graphicFrameLocks noChangeAspect="1"/>
          </p:cNvGraphicFramePr>
          <p:nvPr/>
        </p:nvGraphicFramePr>
        <p:xfrm>
          <a:off x="682625" y="4797425"/>
          <a:ext cx="3384550" cy="1033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83" name="Image" r:id="rId7" imgW="9626996" imgH="2939042" progId="">
                  <p:embed/>
                </p:oleObj>
              </mc:Choice>
              <mc:Fallback>
                <p:oleObj name="Image" r:id="rId7" imgW="9626996" imgH="2939042" progId="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625" y="4797425"/>
                        <a:ext cx="3384550" cy="1033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1239" name="Rectangle 23"/>
          <p:cNvSpPr>
            <a:spLocks noChangeArrowheads="1"/>
          </p:cNvSpPr>
          <p:nvPr/>
        </p:nvSpPr>
        <p:spPr bwMode="auto">
          <a:xfrm>
            <a:off x="107950" y="5876925"/>
            <a:ext cx="4972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CN"/>
              <a:t>Activities in the baseline state (usually resting-state)</a:t>
            </a:r>
            <a:endParaRPr lang="zh-CN" altLang="en-US"/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4892675" y="5229225"/>
            <a:ext cx="1550988" cy="396875"/>
            <a:chOff x="3082" y="3294"/>
            <a:chExt cx="977" cy="250"/>
          </a:xfrm>
        </p:grpSpPr>
        <p:sp>
          <p:nvSpPr>
            <p:cNvPr id="24590" name="Rectangle 24"/>
            <p:cNvSpPr>
              <a:spLocks noChangeArrowheads="1"/>
            </p:cNvSpPr>
            <p:nvPr/>
          </p:nvSpPr>
          <p:spPr bwMode="auto">
            <a:xfrm>
              <a:off x="3490" y="3294"/>
              <a:ext cx="56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zh-CN" sz="2000" b="1">
                  <a:solidFill>
                    <a:srgbClr val="FFFF00"/>
                  </a:solidFill>
                </a:rPr>
                <a:t>Noise?</a:t>
              </a:r>
              <a:endParaRPr lang="zh-CN" altLang="en-US" sz="2000" b="1">
                <a:solidFill>
                  <a:srgbClr val="FFFF00"/>
                </a:solidFill>
              </a:endParaRPr>
            </a:p>
          </p:txBody>
        </p:sp>
        <p:sp>
          <p:nvSpPr>
            <p:cNvPr id="24591" name="Line 25"/>
            <p:cNvSpPr>
              <a:spLocks noChangeShapeType="1"/>
            </p:cNvSpPr>
            <p:nvPr/>
          </p:nvSpPr>
          <p:spPr bwMode="auto">
            <a:xfrm flipV="1">
              <a:off x="3082" y="3430"/>
              <a:ext cx="318" cy="0"/>
            </a:xfrm>
            <a:prstGeom prst="line">
              <a:avLst/>
            </a:prstGeom>
            <a:noFill/>
            <a:ln w="762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sp>
        <p:nvSpPr>
          <p:cNvPr id="24589" name="Rectangle 28"/>
          <p:cNvSpPr>
            <a:spLocks noChangeArrowheads="1"/>
          </p:cNvSpPr>
          <p:nvPr/>
        </p:nvSpPr>
        <p:spPr bwMode="auto">
          <a:xfrm>
            <a:off x="4787900" y="4005263"/>
            <a:ext cx="4068763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kumimoji="1" lang="zh-CN" altLang="en-US" sz="2200" b="1">
                <a:solidFill>
                  <a:srgbClr val="FFFF00"/>
                </a:solidFill>
                <a:ea typeface="隶书" pitchFamily="49" charset="-122"/>
                <a:cs typeface="隶书" pitchFamily="49" charset="-122"/>
              </a:rPr>
              <a:t> </a:t>
            </a:r>
            <a:r>
              <a:rPr kumimoji="1" lang="en-US" sz="2200" b="1">
                <a:solidFill>
                  <a:srgbClr val="FFFF00"/>
                </a:solidFill>
                <a:ea typeface="隶书" pitchFamily="49" charset="-122"/>
                <a:cs typeface="隶书" pitchFamily="49" charset="-122"/>
              </a:rPr>
              <a:t>Traditional fMRI analysis</a:t>
            </a:r>
            <a:endParaRPr kumimoji="1" lang="zh-CN" altLang="en-US" sz="2200" b="1">
              <a:solidFill>
                <a:srgbClr val="FFFF00"/>
              </a:solidFill>
              <a:ea typeface="隶书" pitchFamily="49" charset="-122"/>
              <a:cs typeface="隶书" pitchFamily="49" charset="-122"/>
            </a:endParaRP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xmlns:p14="http://schemas.microsoft.com/office/powerpoint/2010/main" advTm="1964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21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1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21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21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21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21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21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21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21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21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21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21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21229" grpId="0" animBg="1"/>
      <p:bldP spid="521230" grpId="0" animBg="1"/>
      <p:bldP spid="521232" grpId="0"/>
      <p:bldP spid="521233" grpId="0"/>
      <p:bldP spid="52123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8117D177-F826-034A-B9AF-2DF933D47B23}" type="slidenum">
              <a:rPr lang="en-US" altLang="zh-CN"/>
              <a:pPr/>
              <a:t>60</a:t>
            </a:fld>
            <a:endParaRPr lang="en-US" altLang="zh-CN"/>
          </a:p>
        </p:txBody>
      </p:sp>
      <p:pic>
        <p:nvPicPr>
          <p:cNvPr id="666632" name="MacOS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260350" y="838200"/>
            <a:ext cx="7283450" cy="1257300"/>
          </a:xfrm>
        </p:spPr>
        <p:txBody>
          <a:bodyPr/>
          <a:lstStyle/>
          <a:p>
            <a:pPr algn="l" eaLnBrk="1" hangingPunct="1">
              <a:defRPr/>
            </a:pPr>
            <a:r>
              <a:rPr kumimoji="1" lang="en-US" altLang="zh-CN" sz="3200" b="1" dirty="0" smtClean="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Linear Trend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1619672" y="-27384"/>
            <a:ext cx="5889625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Methodological Issues</a:t>
            </a:r>
            <a:b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</a:br>
            <a:endParaRPr lang="en-US" altLang="zh-CN" sz="4000" b="1" dirty="0" smtClean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8629" y="6453336"/>
            <a:ext cx="2995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Wang, , Yan*, </a:t>
            </a:r>
            <a:r>
              <a:rPr lang="en-US" i="1" dirty="0" err="1" smtClean="0"/>
              <a:t>Zang</a:t>
            </a:r>
            <a:r>
              <a:rPr lang="en-US" i="1" dirty="0" smtClean="0"/>
              <a:t>*, in prep.</a:t>
            </a:r>
            <a:endParaRPr lang="en-US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7544" y="1988840"/>
            <a:ext cx="2738671" cy="20968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75855" y="1988840"/>
            <a:ext cx="2742509" cy="20882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57747" y="4005064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Frequency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763688" y="4005064"/>
            <a:ext cx="663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87825" y="4429208"/>
            <a:ext cx="2681351" cy="21188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96136" y="4437112"/>
            <a:ext cx="2760472" cy="211785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784260" y="6488668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Frequency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158153" y="6488668"/>
            <a:ext cx="663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611560" y="5445224"/>
            <a:ext cx="1872208" cy="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436361" y="4829090"/>
            <a:ext cx="21723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Filtering + </a:t>
            </a:r>
            <a:r>
              <a:rPr lang="en-US" sz="2000" dirty="0" err="1">
                <a:solidFill>
                  <a:srgbClr val="FFFF00"/>
                </a:solidFill>
              </a:rPr>
              <a:t>D</a:t>
            </a:r>
            <a:r>
              <a:rPr lang="en-US" sz="2000" dirty="0" err="1" smtClean="0">
                <a:solidFill>
                  <a:srgbClr val="FFFF00"/>
                </a:solidFill>
              </a:rPr>
              <a:t>etrend</a:t>
            </a:r>
            <a:endParaRPr lang="en-US" sz="2000" dirty="0">
              <a:solidFill>
                <a:srgbClr val="FFFF00"/>
              </a:solidFill>
            </a:endParaRPr>
          </a:p>
        </p:txBody>
      </p:sp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608490"/>
      </p:ext>
    </p:extLst>
  </p:cSld>
  <p:clrMapOvr>
    <a:masterClrMapping/>
  </p:clrMapOvr>
  <p:transition xmlns:p14="http://schemas.microsoft.com/office/powerpoint/2010/main" advTm="3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666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6632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8117D177-F826-034A-B9AF-2DF933D47B23}" type="slidenum">
              <a:rPr lang="en-US" altLang="zh-CN"/>
              <a:pPr/>
              <a:t>61</a:t>
            </a:fld>
            <a:endParaRPr lang="en-US" altLang="zh-CN"/>
          </a:p>
        </p:txBody>
      </p:sp>
      <p:pic>
        <p:nvPicPr>
          <p:cNvPr id="666632" name="MacOS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260350" y="838200"/>
            <a:ext cx="7283450" cy="1257300"/>
          </a:xfrm>
        </p:spPr>
        <p:txBody>
          <a:bodyPr/>
          <a:lstStyle/>
          <a:p>
            <a:pPr algn="l" eaLnBrk="1" hangingPunct="1">
              <a:defRPr/>
            </a:pPr>
            <a:r>
              <a:rPr kumimoji="1" lang="en-US" altLang="zh-CN" sz="3200" b="1" dirty="0" smtClean="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Linear Trend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1619672" y="-27384"/>
            <a:ext cx="5889625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Methodological Issues</a:t>
            </a:r>
            <a:b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</a:br>
            <a:endParaRPr lang="en-US" altLang="zh-CN" sz="4000" b="1" dirty="0" smtClean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8629" y="6453336"/>
            <a:ext cx="2995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Wang, , Yan*, </a:t>
            </a:r>
            <a:r>
              <a:rPr lang="en-US" i="1" dirty="0" err="1" smtClean="0"/>
              <a:t>Zang</a:t>
            </a:r>
            <a:r>
              <a:rPr lang="en-US" i="1" dirty="0" smtClean="0"/>
              <a:t>*, in prep.</a:t>
            </a:r>
            <a:endParaRPr lang="en-US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7544" y="1988840"/>
            <a:ext cx="2738671" cy="20968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75855" y="1988840"/>
            <a:ext cx="2742509" cy="20882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57747" y="4005064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Frequency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763688" y="4005064"/>
            <a:ext cx="663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784260" y="6488668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Frequency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158153" y="6488668"/>
            <a:ext cx="663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611560" y="5445224"/>
            <a:ext cx="1872208" cy="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439054" y="4829090"/>
            <a:ext cx="2167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FF00"/>
                </a:solidFill>
              </a:rPr>
              <a:t>Detrend</a:t>
            </a:r>
            <a:r>
              <a:rPr lang="en-US" sz="2000" dirty="0" smtClean="0">
                <a:solidFill>
                  <a:srgbClr val="FFFF00"/>
                </a:solidFill>
              </a:rPr>
              <a:t> + Filtering</a:t>
            </a:r>
            <a:endParaRPr lang="en-US" sz="2000" dirty="0">
              <a:solidFill>
                <a:srgbClr val="FFFF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59832" y="4365104"/>
            <a:ext cx="2726944" cy="21737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55152" y="4418668"/>
            <a:ext cx="2749296" cy="2106676"/>
          </a:xfrm>
          <a:prstGeom prst="rect">
            <a:avLst/>
          </a:prstGeom>
        </p:spPr>
      </p:pic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955983"/>
      </p:ext>
    </p:extLst>
  </p:cSld>
  <p:clrMapOvr>
    <a:masterClrMapping/>
  </p:clrMapOvr>
  <p:transition xmlns:p14="http://schemas.microsoft.com/office/powerpoint/2010/main" advTm="97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666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6632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0B9E9ABD-0675-9141-99D3-AB65C488E6D7}" type="slidenum">
              <a:rPr lang="en-US" altLang="zh-CN"/>
              <a:pPr/>
              <a:t>62</a:t>
            </a:fld>
            <a:endParaRPr lang="en-US" altLang="zh-CN"/>
          </a:p>
        </p:txBody>
      </p:sp>
      <p:sp>
        <p:nvSpPr>
          <p:cNvPr id="65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609600"/>
            <a:ext cx="5889625" cy="1812925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sz="4000" b="1" dirty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Methodological </a:t>
            </a:r>
            <a: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Issues</a:t>
            </a:r>
            <a:b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</a:br>
            <a:endParaRPr lang="en-US" altLang="zh-CN" sz="4000" b="1" dirty="0" smtClean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658435" name="Rectangle 3"/>
          <p:cNvSpPr>
            <a:spLocks noChangeArrowheads="1"/>
          </p:cNvSpPr>
          <p:nvPr/>
        </p:nvSpPr>
        <p:spPr bwMode="auto">
          <a:xfrm>
            <a:off x="611188" y="1772816"/>
            <a:ext cx="7962900" cy="2133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  <a:buFontTx/>
              <a:buChar char="•"/>
              <a:defRPr/>
            </a:pPr>
            <a:r>
              <a:rPr kumimoji="1" lang="en-US" altLang="zh-CN" sz="3200" dirty="0">
                <a:solidFill>
                  <a:srgbClr val="FFFFFF"/>
                </a:solidFill>
                <a:ea typeface="隶书" charset="0"/>
                <a:cs typeface="隶书" charset="0"/>
              </a:rPr>
              <a:t> </a:t>
            </a:r>
            <a:r>
              <a:rPr kumimoji="1" lang="en-US" altLang="zh-CN" sz="3200" dirty="0" smtClean="0">
                <a:solidFill>
                  <a:srgbClr val="FFFFFF"/>
                </a:solidFill>
                <a:ea typeface="隶书" charset="0"/>
                <a:cs typeface="隶书" charset="0"/>
              </a:rPr>
              <a:t>Linear trend</a:t>
            </a:r>
            <a:endParaRPr kumimoji="1" lang="en-US" altLang="zh-CN" sz="3200" dirty="0">
              <a:solidFill>
                <a:srgbClr val="FFFFFF"/>
              </a:solidFill>
              <a:latin typeface="Times New Roman" charset="0"/>
              <a:ea typeface="隶书" charset="0"/>
              <a:cs typeface="隶书" charset="0"/>
            </a:endParaRPr>
          </a:p>
          <a:p>
            <a:pPr marL="457200" indent="-457200" algn="l">
              <a:lnSpc>
                <a:spcPct val="120000"/>
              </a:lnSpc>
              <a:buFont typeface="Wingdings" charset="2"/>
              <a:buChar char="§"/>
              <a:defRPr/>
            </a:pPr>
            <a:r>
              <a:rPr kumimoji="1" lang="en-US" altLang="zh-CN" sz="2800" dirty="0" smtClean="0">
                <a:solidFill>
                  <a:srgbClr val="FFFF00"/>
                </a:solidFill>
                <a:ea typeface="隶书" charset="0"/>
                <a:cs typeface="隶书" charset="0"/>
              </a:rPr>
              <a:t>Linear trend might be meaningful.</a:t>
            </a:r>
          </a:p>
          <a:p>
            <a:pPr marL="457200" indent="-457200" algn="l">
              <a:lnSpc>
                <a:spcPct val="120000"/>
              </a:lnSpc>
              <a:buFont typeface="Wingdings" charset="2"/>
              <a:buChar char="§"/>
              <a:defRPr/>
            </a:pPr>
            <a:r>
              <a:rPr kumimoji="1" lang="en-US" altLang="zh-CN" sz="2800" dirty="0" smtClean="0">
                <a:solidFill>
                  <a:srgbClr val="FFFF00"/>
                </a:solidFill>
                <a:ea typeface="隶书" charset="0"/>
                <a:cs typeface="隶书" charset="0"/>
              </a:rPr>
              <a:t>Remove linear trend before filtering.</a:t>
            </a:r>
            <a:endParaRPr kumimoji="1" lang="en-US" altLang="zh-CN" sz="2800" dirty="0">
              <a:solidFill>
                <a:srgbClr val="FFFF00"/>
              </a:solidFill>
              <a:ea typeface="隶书" charset="0"/>
              <a:cs typeface="隶书" charset="0"/>
            </a:endParaRPr>
          </a:p>
        </p:txBody>
      </p:sp>
      <p:pic>
        <p:nvPicPr>
          <p:cNvPr id="658437" name="MacOS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430274"/>
      </p:ext>
    </p:extLst>
  </p:cSld>
  <p:clrMapOvr>
    <a:masterClrMapping/>
  </p:clrMapOvr>
  <p:transition xmlns:p14="http://schemas.microsoft.com/office/powerpoint/2010/main" advTm="55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584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8437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8117D177-F826-034A-B9AF-2DF933D47B23}" type="slidenum">
              <a:rPr lang="en-US" altLang="zh-CN"/>
              <a:pPr/>
              <a:t>63</a:t>
            </a:fld>
            <a:endParaRPr lang="en-US" altLang="zh-CN"/>
          </a:p>
        </p:txBody>
      </p:sp>
      <p:pic>
        <p:nvPicPr>
          <p:cNvPr id="666632" name="MacOS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260350" y="838200"/>
            <a:ext cx="7283450" cy="1257300"/>
          </a:xfrm>
        </p:spPr>
        <p:txBody>
          <a:bodyPr/>
          <a:lstStyle/>
          <a:p>
            <a:pPr algn="l" eaLnBrk="1" hangingPunct="1">
              <a:defRPr/>
            </a:pPr>
            <a:r>
              <a:rPr kumimoji="1" lang="en-US" altLang="zh-CN" sz="3200" b="1" dirty="0" smtClean="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Global Signal Regression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1619672" y="-27384"/>
            <a:ext cx="5889625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Methodological Issues</a:t>
            </a:r>
            <a:b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</a:br>
            <a:endParaRPr lang="en-US" altLang="zh-CN" sz="4000" b="1" dirty="0" smtClean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14096" y="4139788"/>
            <a:ext cx="3338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Murphy et al., 2009. </a:t>
            </a:r>
            <a:r>
              <a:rPr lang="en-US" i="1" dirty="0" err="1" smtClean="0"/>
              <a:t>Neuroimage</a:t>
            </a:r>
            <a:endParaRPr lang="en-US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28" y="1916832"/>
            <a:ext cx="4306526" cy="23042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27984" y="2060848"/>
            <a:ext cx="2764411" cy="20919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50038" y="1512168"/>
            <a:ext cx="1658466" cy="26369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784" y="4430080"/>
            <a:ext cx="4557216" cy="245530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698560" y="6453336"/>
            <a:ext cx="3229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Fox et al., 2009</a:t>
            </a:r>
            <a:r>
              <a:rPr lang="en-US" i="1" dirty="0"/>
              <a:t>. J </a:t>
            </a:r>
            <a:r>
              <a:rPr lang="en-US" i="1" dirty="0" err="1"/>
              <a:t>Neurophysiol</a:t>
            </a:r>
            <a:endParaRPr lang="en-US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68144" y="4797152"/>
            <a:ext cx="2566754" cy="1656184"/>
          </a:xfrm>
          <a:prstGeom prst="rect">
            <a:avLst/>
          </a:prstGeom>
        </p:spPr>
      </p:pic>
      <p:pic>
        <p:nvPicPr>
          <p:cNvPr id="9" name="Sound 8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5847311"/>
      </p:ext>
    </p:extLst>
  </p:cSld>
  <p:clrMapOvr>
    <a:masterClrMapping/>
  </p:clrMapOvr>
  <p:transition xmlns:p14="http://schemas.microsoft.com/office/powerpoint/2010/main" advTm="62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666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6632"/>
                </p:tgtEl>
              </p:cMediaNode>
            </p:audio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8117D177-F826-034A-B9AF-2DF933D47B23}" type="slidenum">
              <a:rPr lang="en-US" altLang="zh-CN"/>
              <a:pPr/>
              <a:t>64</a:t>
            </a:fld>
            <a:endParaRPr lang="en-US" altLang="zh-CN"/>
          </a:p>
        </p:txBody>
      </p:sp>
      <p:pic>
        <p:nvPicPr>
          <p:cNvPr id="666632" name="MacOS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260350" y="838200"/>
            <a:ext cx="7283450" cy="1257300"/>
          </a:xfrm>
        </p:spPr>
        <p:txBody>
          <a:bodyPr/>
          <a:lstStyle/>
          <a:p>
            <a:pPr algn="l" eaLnBrk="1" hangingPunct="1">
              <a:defRPr/>
            </a:pPr>
            <a:r>
              <a:rPr kumimoji="1" lang="en-US" altLang="zh-CN" sz="3200" b="1" dirty="0" smtClean="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Global Signal Regression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1619672" y="-27384"/>
            <a:ext cx="5889625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Methodological Issues</a:t>
            </a:r>
            <a:b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</a:br>
            <a:endParaRPr lang="en-US" altLang="zh-CN" sz="4000" b="1" dirty="0" smtClean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40408" y="6453336"/>
            <a:ext cx="2945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Yan et al., 2013. </a:t>
            </a:r>
            <a:r>
              <a:rPr lang="en-US" i="1" dirty="0" err="1" smtClean="0"/>
              <a:t>Neuroimage</a:t>
            </a:r>
            <a:endParaRPr lang="en-US" i="1" dirty="0"/>
          </a:p>
        </p:txBody>
      </p:sp>
      <p:pic>
        <p:nvPicPr>
          <p:cNvPr id="7" name="Picture 6" descr="Figure8_PCCFC_MTFC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980728"/>
            <a:ext cx="7344816" cy="5427245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10425"/>
      </p:ext>
    </p:extLst>
  </p:cSld>
  <p:clrMapOvr>
    <a:masterClrMapping/>
  </p:clrMapOvr>
  <p:transition xmlns:p14="http://schemas.microsoft.com/office/powerpoint/2010/main" advTm="33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666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6632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8117D177-F826-034A-B9AF-2DF933D47B23}" type="slidenum">
              <a:rPr lang="en-US" altLang="zh-CN"/>
              <a:pPr/>
              <a:t>65</a:t>
            </a:fld>
            <a:endParaRPr lang="en-US" altLang="zh-CN"/>
          </a:p>
        </p:txBody>
      </p:sp>
      <p:pic>
        <p:nvPicPr>
          <p:cNvPr id="666632" name="MacOS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260350" y="838200"/>
            <a:ext cx="7283450" cy="1257300"/>
          </a:xfrm>
        </p:spPr>
        <p:txBody>
          <a:bodyPr/>
          <a:lstStyle/>
          <a:p>
            <a:pPr algn="l" eaLnBrk="1" hangingPunct="1">
              <a:defRPr/>
            </a:pPr>
            <a:r>
              <a:rPr kumimoji="1" lang="en-US" altLang="zh-CN" sz="3200" b="1" dirty="0" smtClean="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Global Signal Regression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1619672" y="-27384"/>
            <a:ext cx="5889625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Methodological Issues</a:t>
            </a:r>
            <a:b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</a:br>
            <a:endParaRPr lang="en-US" altLang="zh-CN" sz="4000" b="1" dirty="0" smtClean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68525" y="6453336"/>
            <a:ext cx="3289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Saad</a:t>
            </a:r>
            <a:r>
              <a:rPr lang="en-US" i="1" dirty="0" smtClean="0"/>
              <a:t> et al., 2013. Brain Connect</a:t>
            </a:r>
            <a:endParaRPr lang="en-US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520" y="1879795"/>
            <a:ext cx="8532440" cy="4143846"/>
          </a:xfrm>
          <a:prstGeom prst="rect">
            <a:avLst/>
          </a:prstGeom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687218"/>
      </p:ext>
    </p:extLst>
  </p:cSld>
  <p:clrMapOvr>
    <a:masterClrMapping/>
  </p:clrMapOvr>
  <p:transition xmlns:p14="http://schemas.microsoft.com/office/powerpoint/2010/main" advTm="44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666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6632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8117D177-F826-034A-B9AF-2DF933D47B23}" type="slidenum">
              <a:rPr lang="en-US" altLang="zh-CN"/>
              <a:pPr/>
              <a:t>66</a:t>
            </a:fld>
            <a:endParaRPr lang="en-US" altLang="zh-CN"/>
          </a:p>
        </p:txBody>
      </p:sp>
      <p:pic>
        <p:nvPicPr>
          <p:cNvPr id="666632" name="MacOS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260350" y="838200"/>
            <a:ext cx="7283450" cy="1257300"/>
          </a:xfrm>
        </p:spPr>
        <p:txBody>
          <a:bodyPr/>
          <a:lstStyle/>
          <a:p>
            <a:pPr algn="l" eaLnBrk="1" hangingPunct="1">
              <a:defRPr/>
            </a:pPr>
            <a:r>
              <a:rPr kumimoji="1" lang="en-US" altLang="zh-CN" sz="3200" b="1" dirty="0" smtClean="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Global Signal Regression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1619672" y="-27384"/>
            <a:ext cx="5889625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Methodological Issues</a:t>
            </a:r>
            <a:b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</a:br>
            <a:endParaRPr lang="en-US" altLang="zh-CN" sz="4000" b="1" dirty="0" smtClean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34724" y="6453336"/>
            <a:ext cx="2556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Yan et al., in submission.</a:t>
            </a:r>
            <a:endParaRPr lang="en-US" i="1" dirty="0"/>
          </a:p>
        </p:txBody>
      </p:sp>
      <p:pic>
        <p:nvPicPr>
          <p:cNvPr id="17" name="Picture 16" descr="Figure2_SmallWorldness_WithHub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916832"/>
            <a:ext cx="6039031" cy="4392488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511620"/>
      </p:ext>
    </p:extLst>
  </p:cSld>
  <p:clrMapOvr>
    <a:masterClrMapping/>
  </p:clrMapOvr>
  <p:transition xmlns:p14="http://schemas.microsoft.com/office/powerpoint/2010/main" advTm="76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666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6632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8117D177-F826-034A-B9AF-2DF933D47B23}" type="slidenum">
              <a:rPr lang="en-US" altLang="zh-CN"/>
              <a:pPr/>
              <a:t>67</a:t>
            </a:fld>
            <a:endParaRPr lang="en-US" altLang="zh-CN"/>
          </a:p>
        </p:txBody>
      </p:sp>
      <p:pic>
        <p:nvPicPr>
          <p:cNvPr id="666632" name="MacOS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260350" y="838200"/>
            <a:ext cx="7283450" cy="1257300"/>
          </a:xfrm>
        </p:spPr>
        <p:txBody>
          <a:bodyPr/>
          <a:lstStyle/>
          <a:p>
            <a:pPr algn="l" eaLnBrk="1" hangingPunct="1">
              <a:defRPr/>
            </a:pPr>
            <a:r>
              <a:rPr kumimoji="1" lang="en-US" altLang="zh-CN" sz="3200" b="1" dirty="0" smtClean="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Global Signal Regression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1619672" y="-27384"/>
            <a:ext cx="5889625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Methodological Issues</a:t>
            </a:r>
            <a:b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</a:br>
            <a:endParaRPr lang="en-US" altLang="zh-CN" sz="4000" b="1" dirty="0" smtClean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98374" y="5517232"/>
            <a:ext cx="2945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Yan et al., 2013. </a:t>
            </a:r>
            <a:r>
              <a:rPr lang="en-US" i="1" dirty="0" err="1" smtClean="0"/>
              <a:t>Neuroimage</a:t>
            </a:r>
            <a:endParaRPr lang="en-US" i="1" dirty="0"/>
          </a:p>
        </p:txBody>
      </p:sp>
      <p:grpSp>
        <p:nvGrpSpPr>
          <p:cNvPr id="9" name="Group 8"/>
          <p:cNvGrpSpPr/>
          <p:nvPr/>
        </p:nvGrpSpPr>
        <p:grpSpPr>
          <a:xfrm>
            <a:off x="315504" y="-243408"/>
            <a:ext cx="5912680" cy="6903392"/>
            <a:chOff x="315504" y="-243408"/>
            <a:chExt cx="6171408" cy="720547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07704" y="0"/>
              <a:ext cx="2263321" cy="68580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15504" y="-243408"/>
              <a:ext cx="1664208" cy="720547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139952" y="-31924"/>
              <a:ext cx="2346960" cy="6845300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323528" y="6300028"/>
            <a:ext cx="5904656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000000"/>
                </a:solidFill>
              </a:rPr>
              <a:t>                                     Motion effect               Age effect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989651"/>
      </p:ext>
    </p:extLst>
  </p:cSld>
  <p:clrMapOvr>
    <a:masterClrMapping/>
  </p:clrMapOvr>
  <p:transition xmlns:p14="http://schemas.microsoft.com/office/powerpoint/2010/main" advTm="25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666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6632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8117D177-F826-034A-B9AF-2DF933D47B23}" type="slidenum">
              <a:rPr lang="en-US" altLang="zh-CN"/>
              <a:pPr/>
              <a:t>68</a:t>
            </a:fld>
            <a:endParaRPr lang="en-US" altLang="zh-CN"/>
          </a:p>
        </p:txBody>
      </p:sp>
      <p:pic>
        <p:nvPicPr>
          <p:cNvPr id="666632" name="MacOS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260350" y="838200"/>
            <a:ext cx="7283450" cy="1257300"/>
          </a:xfrm>
        </p:spPr>
        <p:txBody>
          <a:bodyPr/>
          <a:lstStyle/>
          <a:p>
            <a:pPr algn="l" eaLnBrk="1" hangingPunct="1">
              <a:defRPr/>
            </a:pPr>
            <a:r>
              <a:rPr kumimoji="1" lang="en-US" altLang="zh-CN" sz="3200" b="1" dirty="0" smtClean="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Global Signal Regression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1619672" y="-27384"/>
            <a:ext cx="5889625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Methodological Issues</a:t>
            </a:r>
            <a:b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</a:br>
            <a:endParaRPr lang="en-US" altLang="zh-CN" sz="4000" b="1" dirty="0" smtClean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60032" y="6381328"/>
            <a:ext cx="3289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Saad</a:t>
            </a:r>
            <a:r>
              <a:rPr lang="en-US" i="1" dirty="0" smtClean="0"/>
              <a:t> et al., 2013. Brain Connect</a:t>
            </a:r>
            <a:endParaRPr lang="en-US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1560" y="1988840"/>
            <a:ext cx="5642708" cy="4248472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71994"/>
      </p:ext>
    </p:extLst>
  </p:cSld>
  <p:clrMapOvr>
    <a:masterClrMapping/>
  </p:clrMapOvr>
  <p:transition xmlns:p14="http://schemas.microsoft.com/office/powerpoint/2010/main" advTm="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666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6632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0B9E9ABD-0675-9141-99D3-AB65C488E6D7}" type="slidenum">
              <a:rPr lang="en-US" altLang="zh-CN"/>
              <a:pPr/>
              <a:t>69</a:t>
            </a:fld>
            <a:endParaRPr lang="en-US" altLang="zh-CN"/>
          </a:p>
        </p:txBody>
      </p:sp>
      <p:sp>
        <p:nvSpPr>
          <p:cNvPr id="65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609600"/>
            <a:ext cx="5889625" cy="1812925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sz="4000" b="1" dirty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Methodological </a:t>
            </a:r>
            <a: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Issues</a:t>
            </a:r>
            <a:b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</a:br>
            <a:endParaRPr lang="en-US" altLang="zh-CN" sz="4000" b="1" dirty="0" smtClean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658435" name="Rectangle 3"/>
          <p:cNvSpPr>
            <a:spLocks noChangeArrowheads="1"/>
          </p:cNvSpPr>
          <p:nvPr/>
        </p:nvSpPr>
        <p:spPr bwMode="auto">
          <a:xfrm>
            <a:off x="611188" y="1772816"/>
            <a:ext cx="7962900" cy="463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  <a:buFontTx/>
              <a:buChar char="•"/>
              <a:defRPr/>
            </a:pPr>
            <a:r>
              <a:rPr kumimoji="1" lang="en-US" altLang="zh-CN" sz="3200" dirty="0">
                <a:solidFill>
                  <a:srgbClr val="FFFFFF"/>
                </a:solidFill>
                <a:ea typeface="隶书" charset="0"/>
                <a:cs typeface="隶书" charset="0"/>
              </a:rPr>
              <a:t> </a:t>
            </a:r>
            <a:r>
              <a:rPr kumimoji="1" lang="en-US" altLang="zh-CN" sz="3200" dirty="0" smtClean="0">
                <a:solidFill>
                  <a:srgbClr val="FFFFFF"/>
                </a:solidFill>
                <a:ea typeface="隶书" charset="0"/>
                <a:cs typeface="隶书" charset="0"/>
              </a:rPr>
              <a:t>Global Signal Regression</a:t>
            </a:r>
            <a:endParaRPr kumimoji="1" lang="en-US" altLang="zh-CN" sz="3200" dirty="0">
              <a:solidFill>
                <a:srgbClr val="FFFFFF"/>
              </a:solidFill>
              <a:latin typeface="Times New Roman" charset="0"/>
              <a:ea typeface="隶书" charset="0"/>
              <a:cs typeface="隶书" charset="0"/>
            </a:endParaRPr>
          </a:p>
          <a:p>
            <a:pPr marL="457200" indent="-457200" algn="l">
              <a:lnSpc>
                <a:spcPct val="120000"/>
              </a:lnSpc>
              <a:buFont typeface="Wingdings" charset="2"/>
              <a:buChar char="§"/>
              <a:defRPr/>
            </a:pPr>
            <a:r>
              <a:rPr kumimoji="1" lang="en-US" altLang="zh-CN" sz="2800" dirty="0" smtClean="0">
                <a:solidFill>
                  <a:srgbClr val="FFFF00"/>
                </a:solidFill>
                <a:ea typeface="隶书" charset="0"/>
                <a:cs typeface="隶书" charset="0"/>
              </a:rPr>
              <a:t>Still hot controversial yet!!</a:t>
            </a:r>
          </a:p>
          <a:p>
            <a:pPr marL="457200" indent="-457200" algn="l">
              <a:lnSpc>
                <a:spcPct val="120000"/>
              </a:lnSpc>
              <a:buFont typeface="Wingdings" charset="2"/>
              <a:buChar char="§"/>
              <a:defRPr/>
            </a:pPr>
            <a:r>
              <a:rPr kumimoji="1" lang="en-US" altLang="zh-CN" sz="2800" dirty="0" smtClean="0">
                <a:solidFill>
                  <a:srgbClr val="FFFF00"/>
                </a:solidFill>
                <a:ea typeface="隶书" charset="0"/>
                <a:cs typeface="隶书" charset="0"/>
              </a:rPr>
              <a:t>No GSR + group-level mean regression (see next section also).</a:t>
            </a:r>
          </a:p>
          <a:p>
            <a:pPr marL="457200" indent="-457200" algn="l">
              <a:lnSpc>
                <a:spcPct val="120000"/>
              </a:lnSpc>
              <a:buFont typeface="Wingdings" charset="2"/>
              <a:buChar char="§"/>
              <a:defRPr/>
            </a:pPr>
            <a:r>
              <a:rPr kumimoji="1" lang="en-US" altLang="zh-CN" sz="2800" dirty="0" smtClean="0">
                <a:solidFill>
                  <a:srgbClr val="FFFF00"/>
                </a:solidFill>
                <a:ea typeface="隶书" charset="0"/>
                <a:cs typeface="隶书" charset="0"/>
              </a:rPr>
              <a:t>Check GSR as complimentary analysis if is interested in.</a:t>
            </a:r>
          </a:p>
          <a:p>
            <a:pPr marL="457200" indent="-457200" algn="l">
              <a:lnSpc>
                <a:spcPct val="120000"/>
              </a:lnSpc>
              <a:buFont typeface="Wingdings" charset="2"/>
              <a:buChar char="§"/>
              <a:defRPr/>
            </a:pPr>
            <a:r>
              <a:rPr kumimoji="1" lang="en-US" altLang="zh-CN" sz="2800" dirty="0" smtClean="0">
                <a:solidFill>
                  <a:srgbClr val="FFFF00"/>
                </a:solidFill>
                <a:ea typeface="隶书" charset="0"/>
                <a:cs typeface="隶书" charset="0"/>
              </a:rPr>
              <a:t>More </a:t>
            </a:r>
            <a:r>
              <a:rPr kumimoji="1" lang="en-US" altLang="zh-CN" sz="2800" dirty="0">
                <a:solidFill>
                  <a:srgbClr val="FFFF00"/>
                </a:solidFill>
                <a:ea typeface="隶书" charset="0"/>
                <a:cs typeface="隶书" charset="0"/>
              </a:rPr>
              <a:t>GSR </a:t>
            </a:r>
            <a:r>
              <a:rPr kumimoji="1" lang="en-US" altLang="zh-CN" sz="2800" dirty="0" smtClean="0">
                <a:solidFill>
                  <a:srgbClr val="FFFF00"/>
                </a:solidFill>
                <a:ea typeface="隶书" charset="0"/>
                <a:cs typeface="隶书" charset="0"/>
              </a:rPr>
              <a:t>mechanism studies needed!</a:t>
            </a:r>
            <a:endParaRPr kumimoji="1" lang="en-US" altLang="zh-CN" sz="2800" dirty="0">
              <a:solidFill>
                <a:srgbClr val="FFFF00"/>
              </a:solidFill>
              <a:ea typeface="隶书" charset="0"/>
              <a:cs typeface="隶书" charset="0"/>
            </a:endParaRPr>
          </a:p>
        </p:txBody>
      </p:sp>
      <p:pic>
        <p:nvPicPr>
          <p:cNvPr id="658437" name="MacOS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095304"/>
      </p:ext>
    </p:extLst>
  </p:cSld>
  <p:clrMapOvr>
    <a:masterClrMapping/>
  </p:clrMapOvr>
  <p:transition xmlns:p14="http://schemas.microsoft.com/office/powerpoint/2010/main" advTm="88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584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8437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Resting-State </a:t>
            </a:r>
            <a:r>
              <a:rPr lang="en-US" altLang="zh-CN" sz="3200" b="1" dirty="0" err="1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fMRI</a:t>
            </a:r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: Principles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sp>
        <p:nvSpPr>
          <p:cNvPr id="25603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B2D5C057-D08D-744C-BBB3-029182F071FF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7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539750" y="1196975"/>
            <a:ext cx="6985000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kumimoji="1" lang="zh-CN" altLang="en-US" sz="2200" b="1">
                <a:solidFill>
                  <a:srgbClr val="FFFF00"/>
                </a:solidFill>
                <a:ea typeface="隶书" pitchFamily="49" charset="-122"/>
                <a:cs typeface="隶书" pitchFamily="49" charset="-122"/>
              </a:rPr>
              <a:t> </a:t>
            </a:r>
            <a:r>
              <a:rPr kumimoji="1" lang="en-US" altLang="zh-CN" sz="2200" b="1">
                <a:solidFill>
                  <a:srgbClr val="FFFF00"/>
                </a:solidFill>
                <a:ea typeface="隶书" pitchFamily="49" charset="-122"/>
                <a:cs typeface="隶书" pitchFamily="49" charset="-122"/>
              </a:rPr>
              <a:t>T</a:t>
            </a:r>
            <a:r>
              <a:rPr kumimoji="1" lang="en-US" sz="2200" b="1">
                <a:solidFill>
                  <a:srgbClr val="FFFF00"/>
                </a:solidFill>
                <a:ea typeface="隶书" pitchFamily="49" charset="-122"/>
                <a:cs typeface="隶书" pitchFamily="49" charset="-122"/>
              </a:rPr>
              <a:t>emporal synchrony of spontaneous fluctuations</a:t>
            </a:r>
            <a:endParaRPr kumimoji="1" lang="zh-CN" altLang="en-US" sz="2200" b="1">
              <a:solidFill>
                <a:srgbClr val="FFFF00"/>
              </a:solidFill>
              <a:ea typeface="隶书" pitchFamily="49" charset="-122"/>
              <a:cs typeface="隶书" pitchFamily="49" charset="-122"/>
            </a:endParaRPr>
          </a:p>
        </p:txBody>
      </p:sp>
      <p:sp>
        <p:nvSpPr>
          <p:cNvPr id="25605" name="Text Box 6"/>
          <p:cNvSpPr txBox="1">
            <a:spLocks noChangeArrowheads="1"/>
          </p:cNvSpPr>
          <p:nvPr/>
        </p:nvSpPr>
        <p:spPr bwMode="auto">
          <a:xfrm>
            <a:off x="4787900" y="6092825"/>
            <a:ext cx="3816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zh-CN"/>
              <a:t>Biswal et al., 1995. Magn Reson Med</a:t>
            </a:r>
          </a:p>
        </p:txBody>
      </p:sp>
      <p:sp>
        <p:nvSpPr>
          <p:cNvPr id="25606" name="Rectangle 7"/>
          <p:cNvSpPr>
            <a:spLocks noChangeArrowheads="1"/>
          </p:cNvSpPr>
          <p:nvPr/>
        </p:nvSpPr>
        <p:spPr bwMode="auto">
          <a:xfrm>
            <a:off x="2166938" y="5229225"/>
            <a:ext cx="3556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CN"/>
              <a:t>Task: left and right finger movement</a:t>
            </a:r>
          </a:p>
        </p:txBody>
      </p:sp>
      <p:sp>
        <p:nvSpPr>
          <p:cNvPr id="25607" name="Rectangle 8"/>
          <p:cNvSpPr>
            <a:spLocks noChangeArrowheads="1"/>
          </p:cNvSpPr>
          <p:nvPr/>
        </p:nvSpPr>
        <p:spPr bwMode="auto">
          <a:xfrm>
            <a:off x="6443663" y="5229225"/>
            <a:ext cx="1377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zh-CN"/>
              <a:t>Resting-state</a:t>
            </a:r>
            <a:endParaRPr lang="zh-CN" altLang="en-US"/>
          </a:p>
        </p:txBody>
      </p:sp>
      <p:pic>
        <p:nvPicPr>
          <p:cNvPr id="25608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84438" y="1989138"/>
            <a:ext cx="5807075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7370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92500" y="4724400"/>
            <a:ext cx="4176713" cy="162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xmlns:p14="http://schemas.microsoft.com/office/powerpoint/2010/main" advTm="292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27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7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8117D177-F826-034A-B9AF-2DF933D47B23}" type="slidenum">
              <a:rPr lang="en-US" altLang="zh-CN"/>
              <a:pPr/>
              <a:t>70</a:t>
            </a:fld>
            <a:endParaRPr lang="en-US" altLang="zh-CN"/>
          </a:p>
        </p:txBody>
      </p:sp>
      <p:pic>
        <p:nvPicPr>
          <p:cNvPr id="666632" name="MacOS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260350" y="838200"/>
            <a:ext cx="7283450" cy="1257300"/>
          </a:xfrm>
        </p:spPr>
        <p:txBody>
          <a:bodyPr/>
          <a:lstStyle/>
          <a:p>
            <a:pPr algn="l" eaLnBrk="1" hangingPunct="1">
              <a:defRPr/>
            </a:pPr>
            <a:r>
              <a:rPr kumimoji="1" lang="en-US" altLang="zh-CN" sz="3200" b="1" dirty="0" smtClean="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Standardization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1619672" y="-27384"/>
            <a:ext cx="5889625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Methodological Issues</a:t>
            </a:r>
            <a:b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</a:br>
            <a:endParaRPr lang="en-US" altLang="zh-CN" sz="4000" b="1" dirty="0" smtClean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5068" y="6309320"/>
            <a:ext cx="2945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Yan et al., 2013. </a:t>
            </a:r>
            <a:r>
              <a:rPr lang="en-US" i="1" dirty="0" err="1" smtClean="0"/>
              <a:t>Neuroimage</a:t>
            </a:r>
            <a:endParaRPr lang="en-US" i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5537" y="1988841"/>
            <a:ext cx="3149146" cy="11521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9512" y="3356992"/>
            <a:ext cx="3607048" cy="2705286"/>
          </a:xfrm>
          <a:prstGeom prst="rect">
            <a:avLst/>
          </a:prstGeom>
        </p:spPr>
      </p:pic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5010488"/>
              </p:ext>
            </p:extLst>
          </p:nvPr>
        </p:nvGraphicFramePr>
        <p:xfrm>
          <a:off x="4067944" y="2348880"/>
          <a:ext cx="5050206" cy="33843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1301" name="Document" r:id="rId12" imgW="6083300" imgH="4076700" progId="Word.Document.12">
                  <p:embed/>
                </p:oleObj>
              </mc:Choice>
              <mc:Fallback>
                <p:oleObj name="Document" r:id="rId12" imgW="6083300" imgH="40767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067944" y="2348880"/>
                        <a:ext cx="5050206" cy="33843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038025025"/>
      </p:ext>
    </p:extLst>
  </p:cSld>
  <p:clrMapOvr>
    <a:masterClrMapping/>
  </p:clrMapOvr>
  <p:transition xmlns:p14="http://schemas.microsoft.com/office/powerpoint/2010/main" advTm="41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666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6632"/>
                </p:tgtEl>
              </p:cMediaNode>
            </p:audio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8117D177-F826-034A-B9AF-2DF933D47B23}" type="slidenum">
              <a:rPr lang="en-US" altLang="zh-CN"/>
              <a:pPr/>
              <a:t>71</a:t>
            </a:fld>
            <a:endParaRPr lang="en-US" altLang="zh-CN"/>
          </a:p>
        </p:txBody>
      </p:sp>
      <p:pic>
        <p:nvPicPr>
          <p:cNvPr id="666632" name="MacOS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260350" y="838200"/>
            <a:ext cx="7283450" cy="1257300"/>
          </a:xfrm>
        </p:spPr>
        <p:txBody>
          <a:bodyPr/>
          <a:lstStyle/>
          <a:p>
            <a:pPr algn="l" eaLnBrk="1" hangingPunct="1">
              <a:defRPr/>
            </a:pPr>
            <a:r>
              <a:rPr kumimoji="1" lang="en-US" altLang="zh-CN" sz="3200" b="1" dirty="0" smtClean="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Standardization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1619672" y="-27384"/>
            <a:ext cx="5889625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Methodological Issues</a:t>
            </a:r>
            <a:b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</a:br>
            <a:endParaRPr lang="en-US" altLang="zh-CN" sz="4000" b="1" dirty="0" smtClean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5068" y="6309320"/>
            <a:ext cx="2945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Yan et al., 2013. </a:t>
            </a:r>
            <a:r>
              <a:rPr lang="en-US" i="1" dirty="0" err="1" smtClean="0"/>
              <a:t>Neuroimage</a:t>
            </a:r>
            <a:endParaRPr lang="en-US" i="1" dirty="0"/>
          </a:p>
        </p:txBody>
      </p:sp>
      <p:pic>
        <p:nvPicPr>
          <p:cNvPr id="17" name="Picture 16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743" y="-387424"/>
            <a:ext cx="5854700" cy="7577455"/>
          </a:xfrm>
          <a:prstGeom prst="rect">
            <a:avLst/>
          </a:prstGeom>
          <a:solidFill>
            <a:schemeClr val="tx2"/>
          </a:solidFill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792627"/>
      </p:ext>
    </p:extLst>
  </p:cSld>
  <p:clrMapOvr>
    <a:masterClrMapping/>
  </p:clrMapOvr>
  <p:transition xmlns:p14="http://schemas.microsoft.com/office/powerpoint/2010/main" advTm="28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666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6632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8117D177-F826-034A-B9AF-2DF933D47B23}" type="slidenum">
              <a:rPr lang="en-US" altLang="zh-CN"/>
              <a:pPr/>
              <a:t>72</a:t>
            </a:fld>
            <a:endParaRPr lang="en-US" altLang="zh-CN"/>
          </a:p>
        </p:txBody>
      </p:sp>
      <p:pic>
        <p:nvPicPr>
          <p:cNvPr id="666632" name="MacOS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260350" y="838200"/>
            <a:ext cx="7283450" cy="1257300"/>
          </a:xfrm>
        </p:spPr>
        <p:txBody>
          <a:bodyPr/>
          <a:lstStyle/>
          <a:p>
            <a:pPr algn="l" eaLnBrk="1" hangingPunct="1">
              <a:defRPr/>
            </a:pPr>
            <a:r>
              <a:rPr kumimoji="1" lang="en-US" altLang="zh-CN" sz="3200" b="1" dirty="0" smtClean="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Standardization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1619672" y="-27384"/>
            <a:ext cx="5889625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Methodological Issues</a:t>
            </a:r>
            <a:b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</a:br>
            <a:endParaRPr lang="en-US" altLang="zh-CN" sz="4000" b="1" dirty="0" smtClean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36512" y="6453336"/>
            <a:ext cx="2945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Yan et al., 2013. </a:t>
            </a:r>
            <a:r>
              <a:rPr lang="en-US" i="1" dirty="0" err="1" smtClean="0"/>
              <a:t>Neuroimage</a:t>
            </a:r>
            <a:endParaRPr lang="en-US" i="1" dirty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0455429"/>
              </p:ext>
            </p:extLst>
          </p:nvPr>
        </p:nvGraphicFramePr>
        <p:xfrm>
          <a:off x="395536" y="188640"/>
          <a:ext cx="7083372" cy="2907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3549" name="Document" r:id="rId10" imgW="6096000" imgH="2501900" progId="Word.Document.12">
                  <p:embed/>
                </p:oleObj>
              </mc:Choice>
              <mc:Fallback>
                <p:oleObj name="Document" r:id="rId10" imgW="6096000" imgH="25019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95536" y="188640"/>
                        <a:ext cx="7083372" cy="29071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2315508"/>
              </p:ext>
            </p:extLst>
          </p:nvPr>
        </p:nvGraphicFramePr>
        <p:xfrm>
          <a:off x="395536" y="3284984"/>
          <a:ext cx="7056784" cy="30579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3550" name="Document" r:id="rId12" imgW="6096000" imgH="2641600" progId="Word.Document.12">
                  <p:embed/>
                </p:oleObj>
              </mc:Choice>
              <mc:Fallback>
                <p:oleObj name="Document" r:id="rId12" imgW="6096000" imgH="26416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95536" y="3284984"/>
                        <a:ext cx="7056784" cy="30579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936352783"/>
      </p:ext>
    </p:extLst>
  </p:cSld>
  <p:clrMapOvr>
    <a:masterClrMapping/>
  </p:clrMapOvr>
  <p:transition xmlns:p14="http://schemas.microsoft.com/office/powerpoint/2010/main" advTm="47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666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6632"/>
                </p:tgtEl>
              </p:cMediaNode>
            </p:audio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8117D177-F826-034A-B9AF-2DF933D47B23}" type="slidenum">
              <a:rPr lang="en-US" altLang="zh-CN"/>
              <a:pPr/>
              <a:t>73</a:t>
            </a:fld>
            <a:endParaRPr lang="en-US" altLang="zh-CN"/>
          </a:p>
        </p:txBody>
      </p:sp>
      <p:pic>
        <p:nvPicPr>
          <p:cNvPr id="666632" name="MacOS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260350" y="838200"/>
            <a:ext cx="7283450" cy="1257300"/>
          </a:xfrm>
        </p:spPr>
        <p:txBody>
          <a:bodyPr/>
          <a:lstStyle/>
          <a:p>
            <a:pPr algn="l" eaLnBrk="1" hangingPunct="1">
              <a:defRPr/>
            </a:pPr>
            <a:r>
              <a:rPr kumimoji="1" lang="en-US" altLang="zh-CN" sz="3200" b="1" dirty="0" smtClean="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Standardization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1619672" y="-27384"/>
            <a:ext cx="5889625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Methodological Issues</a:t>
            </a:r>
            <a:b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</a:br>
            <a:endParaRPr lang="en-US" altLang="zh-CN" sz="4000" b="1" dirty="0" smtClean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5068" y="6309320"/>
            <a:ext cx="2945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Yan et al., 2013. </a:t>
            </a:r>
            <a:r>
              <a:rPr lang="en-US" i="1" dirty="0" err="1" smtClean="0"/>
              <a:t>Neuroimage</a:t>
            </a:r>
            <a:endParaRPr lang="en-US" i="1" dirty="0"/>
          </a:p>
        </p:txBody>
      </p:sp>
      <p:pic>
        <p:nvPicPr>
          <p:cNvPr id="9" name="Picture 8" descr="Figure1_SiteEffects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64704"/>
            <a:ext cx="8581876" cy="5865736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078101"/>
      </p:ext>
    </p:extLst>
  </p:cSld>
  <p:clrMapOvr>
    <a:masterClrMapping/>
  </p:clrMapOvr>
  <p:transition xmlns:p14="http://schemas.microsoft.com/office/powerpoint/2010/main" advTm="138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666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6632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8117D177-F826-034A-B9AF-2DF933D47B23}" type="slidenum">
              <a:rPr lang="en-US" altLang="zh-CN"/>
              <a:pPr/>
              <a:t>74</a:t>
            </a:fld>
            <a:endParaRPr lang="en-US" altLang="zh-CN"/>
          </a:p>
        </p:txBody>
      </p:sp>
      <p:pic>
        <p:nvPicPr>
          <p:cNvPr id="666632" name="MacOS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260350" y="838200"/>
            <a:ext cx="7283450" cy="1257300"/>
          </a:xfrm>
        </p:spPr>
        <p:txBody>
          <a:bodyPr/>
          <a:lstStyle/>
          <a:p>
            <a:pPr algn="l" eaLnBrk="1" hangingPunct="1">
              <a:defRPr/>
            </a:pPr>
            <a:r>
              <a:rPr kumimoji="1" lang="en-US" altLang="zh-CN" sz="3200" b="1" dirty="0" smtClean="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Standardization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1619672" y="-27384"/>
            <a:ext cx="5889625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Methodological Issues</a:t>
            </a:r>
            <a:b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</a:br>
            <a:endParaRPr lang="en-US" altLang="zh-CN" sz="4000" b="1" dirty="0" smtClean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5068" y="6309320"/>
            <a:ext cx="2945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Yan et al., 2013. </a:t>
            </a:r>
            <a:r>
              <a:rPr lang="en-US" i="1" dirty="0" err="1" smtClean="0"/>
              <a:t>Neuroimage</a:t>
            </a:r>
            <a:endParaRPr lang="en-US" i="1" dirty="0"/>
          </a:p>
        </p:txBody>
      </p:sp>
      <p:pic>
        <p:nvPicPr>
          <p:cNvPr id="11" name="Picture 10" descr="FIgure2_Motion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48680"/>
            <a:ext cx="7848872" cy="5988005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953397"/>
      </p:ext>
    </p:extLst>
  </p:cSld>
  <p:clrMapOvr>
    <a:masterClrMapping/>
  </p:clrMapOvr>
  <p:transition xmlns:p14="http://schemas.microsoft.com/office/powerpoint/2010/main" advTm="29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666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6632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8117D177-F826-034A-B9AF-2DF933D47B23}" type="slidenum">
              <a:rPr lang="en-US" altLang="zh-CN"/>
              <a:pPr/>
              <a:t>75</a:t>
            </a:fld>
            <a:endParaRPr lang="en-US" altLang="zh-CN"/>
          </a:p>
        </p:txBody>
      </p:sp>
      <p:pic>
        <p:nvPicPr>
          <p:cNvPr id="666632" name="MacOS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260350" y="838200"/>
            <a:ext cx="7283450" cy="1257300"/>
          </a:xfrm>
        </p:spPr>
        <p:txBody>
          <a:bodyPr/>
          <a:lstStyle/>
          <a:p>
            <a:pPr algn="l" eaLnBrk="1" hangingPunct="1">
              <a:defRPr/>
            </a:pPr>
            <a:r>
              <a:rPr kumimoji="1" lang="en-US" altLang="zh-CN" sz="3200" b="1" dirty="0" smtClean="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Standardization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1619672" y="-27384"/>
            <a:ext cx="5889625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Methodological Issues</a:t>
            </a:r>
            <a:b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</a:br>
            <a:endParaRPr lang="en-US" altLang="zh-CN" sz="4000" b="1" dirty="0" smtClean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5068" y="6309320"/>
            <a:ext cx="2945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Yan et al., 2013. </a:t>
            </a:r>
            <a:r>
              <a:rPr lang="en-US" i="1" dirty="0" err="1" smtClean="0"/>
              <a:t>Neuroimage</a:t>
            </a:r>
            <a:endParaRPr lang="en-US" i="1" dirty="0"/>
          </a:p>
        </p:txBody>
      </p:sp>
      <p:pic>
        <p:nvPicPr>
          <p:cNvPr id="9" name="Picture 8" descr="FIgure3_Age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8218636" cy="6270102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975130"/>
      </p:ext>
    </p:extLst>
  </p:cSld>
  <p:clrMapOvr>
    <a:masterClrMapping/>
  </p:clrMapOvr>
  <p:transition xmlns:p14="http://schemas.microsoft.com/office/powerpoint/2010/main" advTm="34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666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6632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8117D177-F826-034A-B9AF-2DF933D47B23}" type="slidenum">
              <a:rPr lang="en-US" altLang="zh-CN"/>
              <a:pPr/>
              <a:t>76</a:t>
            </a:fld>
            <a:endParaRPr lang="en-US" altLang="zh-CN"/>
          </a:p>
        </p:txBody>
      </p:sp>
      <p:pic>
        <p:nvPicPr>
          <p:cNvPr id="666632" name="MacOS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260350" y="838200"/>
            <a:ext cx="7283450" cy="1257300"/>
          </a:xfrm>
        </p:spPr>
        <p:txBody>
          <a:bodyPr/>
          <a:lstStyle/>
          <a:p>
            <a:pPr algn="l" eaLnBrk="1" hangingPunct="1">
              <a:defRPr/>
            </a:pPr>
            <a:r>
              <a:rPr kumimoji="1" lang="en-US" altLang="zh-CN" sz="3200" b="1" dirty="0" smtClean="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Standardization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1619672" y="-27384"/>
            <a:ext cx="5889625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Methodological Issues</a:t>
            </a:r>
            <a:b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</a:br>
            <a:endParaRPr lang="en-US" altLang="zh-CN" sz="4000" b="1" dirty="0" smtClean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5068" y="6309320"/>
            <a:ext cx="2945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Yan et al., 2013. </a:t>
            </a:r>
            <a:r>
              <a:rPr lang="en-US" i="1" dirty="0" err="1" smtClean="0"/>
              <a:t>Neuroimage</a:t>
            </a:r>
            <a:endParaRPr lang="en-US" i="1" dirty="0"/>
          </a:p>
        </p:txBody>
      </p:sp>
      <p:pic>
        <p:nvPicPr>
          <p:cNvPr id="11" name="Picture 10" descr="FIgure4_Sex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48680"/>
            <a:ext cx="7992888" cy="6097876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442332"/>
      </p:ext>
    </p:extLst>
  </p:cSld>
  <p:clrMapOvr>
    <a:masterClrMapping/>
  </p:clrMapOvr>
  <p:transition xmlns:p14="http://schemas.microsoft.com/office/powerpoint/2010/main" advTm="75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666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6632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8117D177-F826-034A-B9AF-2DF933D47B23}" type="slidenum">
              <a:rPr lang="en-US" altLang="zh-CN"/>
              <a:pPr/>
              <a:t>77</a:t>
            </a:fld>
            <a:endParaRPr lang="en-US" altLang="zh-CN"/>
          </a:p>
        </p:txBody>
      </p:sp>
      <p:pic>
        <p:nvPicPr>
          <p:cNvPr id="666632" name="MacOS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260350" y="838200"/>
            <a:ext cx="7283450" cy="1257300"/>
          </a:xfrm>
        </p:spPr>
        <p:txBody>
          <a:bodyPr/>
          <a:lstStyle/>
          <a:p>
            <a:pPr algn="l" eaLnBrk="1" hangingPunct="1">
              <a:defRPr/>
            </a:pPr>
            <a:r>
              <a:rPr kumimoji="1" lang="en-US" altLang="zh-CN" sz="3200" b="1" dirty="0" smtClean="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Standardization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1619672" y="-27384"/>
            <a:ext cx="5889625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Methodological Issues</a:t>
            </a:r>
            <a:b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</a:br>
            <a:endParaRPr lang="en-US" altLang="zh-CN" sz="4000" b="1" dirty="0" smtClean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5068" y="6453336"/>
            <a:ext cx="2945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Yan et al., 2013. </a:t>
            </a:r>
            <a:r>
              <a:rPr lang="en-US" i="1" dirty="0" err="1" smtClean="0"/>
              <a:t>Neuroimage</a:t>
            </a:r>
            <a:endParaRPr lang="en-US" i="1" dirty="0"/>
          </a:p>
        </p:txBody>
      </p:sp>
      <p:pic>
        <p:nvPicPr>
          <p:cNvPr id="11" name="Picture 10" descr="FigureS2_DC_Comparison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836712"/>
            <a:ext cx="7634891" cy="5544616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854369"/>
      </p:ext>
    </p:extLst>
  </p:cSld>
  <p:clrMapOvr>
    <a:masterClrMapping/>
  </p:clrMapOvr>
  <p:transition xmlns:p14="http://schemas.microsoft.com/office/powerpoint/2010/main" advTm="34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666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6632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8117D177-F826-034A-B9AF-2DF933D47B23}" type="slidenum">
              <a:rPr lang="en-US" altLang="zh-CN"/>
              <a:pPr/>
              <a:t>78</a:t>
            </a:fld>
            <a:endParaRPr lang="en-US" altLang="zh-CN"/>
          </a:p>
        </p:txBody>
      </p:sp>
      <p:pic>
        <p:nvPicPr>
          <p:cNvPr id="666632" name="MacOS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260350" y="838200"/>
            <a:ext cx="7283450" cy="1257300"/>
          </a:xfrm>
        </p:spPr>
        <p:txBody>
          <a:bodyPr/>
          <a:lstStyle/>
          <a:p>
            <a:pPr algn="l" eaLnBrk="1" hangingPunct="1">
              <a:defRPr/>
            </a:pPr>
            <a:r>
              <a:rPr kumimoji="1" lang="en-US" altLang="zh-CN" sz="3200" b="1" dirty="0" smtClean="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Standardization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1619672" y="-27384"/>
            <a:ext cx="5889625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Methodological Issues</a:t>
            </a:r>
            <a:b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</a:br>
            <a:endParaRPr lang="en-US" altLang="zh-CN" sz="4000" b="1" dirty="0" smtClean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5068" y="6309320"/>
            <a:ext cx="2945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Yan et al., 2013. </a:t>
            </a:r>
            <a:r>
              <a:rPr lang="en-US" i="1" dirty="0" err="1" smtClean="0"/>
              <a:t>Neuroimage</a:t>
            </a:r>
            <a:endParaRPr lang="en-US" i="1" dirty="0"/>
          </a:p>
        </p:txBody>
      </p:sp>
      <p:pic>
        <p:nvPicPr>
          <p:cNvPr id="9" name="Picture 8" descr="Figure6_ResidualRelationship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92696"/>
            <a:ext cx="8892480" cy="5509172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851939"/>
      </p:ext>
    </p:extLst>
  </p:cSld>
  <p:clrMapOvr>
    <a:masterClrMapping/>
  </p:clrMapOvr>
  <p:transition xmlns:p14="http://schemas.microsoft.com/office/powerpoint/2010/main" advTm="109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666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6632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0B9E9ABD-0675-9141-99D3-AB65C488E6D7}" type="slidenum">
              <a:rPr lang="en-US" altLang="zh-CN"/>
              <a:pPr/>
              <a:t>79</a:t>
            </a:fld>
            <a:endParaRPr lang="en-US" altLang="zh-CN"/>
          </a:p>
        </p:txBody>
      </p:sp>
      <p:sp>
        <p:nvSpPr>
          <p:cNvPr id="65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609600"/>
            <a:ext cx="5889625" cy="1812925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sz="4000" b="1" dirty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Methodological </a:t>
            </a:r>
            <a: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Issues</a:t>
            </a:r>
            <a:b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</a:br>
            <a:endParaRPr lang="en-US" altLang="zh-CN" sz="4000" b="1" dirty="0" smtClean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658435" name="Rectangle 3"/>
          <p:cNvSpPr>
            <a:spLocks noChangeArrowheads="1"/>
          </p:cNvSpPr>
          <p:nvPr/>
        </p:nvSpPr>
        <p:spPr bwMode="auto">
          <a:xfrm>
            <a:off x="611188" y="1772816"/>
            <a:ext cx="7962900" cy="2650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  <a:buFontTx/>
              <a:buChar char="•"/>
              <a:defRPr/>
            </a:pPr>
            <a:r>
              <a:rPr kumimoji="1" lang="en-US" altLang="zh-CN" sz="3200" dirty="0">
                <a:solidFill>
                  <a:srgbClr val="FFFFFF"/>
                </a:solidFill>
                <a:ea typeface="隶书" charset="0"/>
                <a:cs typeface="隶书" charset="0"/>
              </a:rPr>
              <a:t> </a:t>
            </a:r>
            <a:r>
              <a:rPr kumimoji="1" lang="en-US" altLang="zh-CN" sz="3200" dirty="0" smtClean="0">
                <a:solidFill>
                  <a:srgbClr val="FFFFFF"/>
                </a:solidFill>
                <a:ea typeface="隶书" charset="0"/>
                <a:cs typeface="隶书" charset="0"/>
              </a:rPr>
              <a:t>Standardization</a:t>
            </a:r>
            <a:endParaRPr kumimoji="1" lang="en-US" altLang="zh-CN" sz="3200" dirty="0">
              <a:solidFill>
                <a:srgbClr val="FFFFFF"/>
              </a:solidFill>
              <a:latin typeface="Times New Roman" charset="0"/>
              <a:ea typeface="隶书" charset="0"/>
              <a:cs typeface="隶书" charset="0"/>
            </a:endParaRPr>
          </a:p>
          <a:p>
            <a:pPr marL="457200" indent="-457200" algn="l">
              <a:lnSpc>
                <a:spcPct val="120000"/>
              </a:lnSpc>
              <a:buFont typeface="Wingdings" charset="2"/>
              <a:buChar char="§"/>
              <a:defRPr/>
            </a:pPr>
            <a:r>
              <a:rPr kumimoji="1" lang="en-US" altLang="zh-CN" sz="2800" dirty="0" smtClean="0">
                <a:solidFill>
                  <a:srgbClr val="FFFF00"/>
                </a:solidFill>
                <a:ea typeface="隶书" charset="0"/>
                <a:cs typeface="隶书" charset="0"/>
              </a:rPr>
              <a:t>Mean regression-based approach.</a:t>
            </a:r>
          </a:p>
          <a:p>
            <a:pPr marL="457200" indent="-457200" algn="l">
              <a:lnSpc>
                <a:spcPct val="120000"/>
              </a:lnSpc>
              <a:buFont typeface="Wingdings" charset="2"/>
              <a:buChar char="§"/>
              <a:defRPr/>
            </a:pPr>
            <a:r>
              <a:rPr kumimoji="1" lang="en-US" altLang="zh-CN" sz="2800" dirty="0" smtClean="0">
                <a:solidFill>
                  <a:srgbClr val="FFFF00"/>
                </a:solidFill>
                <a:ea typeface="隶书" charset="0"/>
                <a:cs typeface="隶书" charset="0"/>
              </a:rPr>
              <a:t>Mean regression + SD division (for controlling mulplicative effects).</a:t>
            </a:r>
            <a:endParaRPr kumimoji="1" lang="en-US" altLang="zh-CN" sz="2800" dirty="0">
              <a:solidFill>
                <a:srgbClr val="FFFF00"/>
              </a:solidFill>
              <a:ea typeface="隶书" charset="0"/>
              <a:cs typeface="隶书" charset="0"/>
            </a:endParaRPr>
          </a:p>
        </p:txBody>
      </p:sp>
      <p:pic>
        <p:nvPicPr>
          <p:cNvPr id="658437" name="MacOS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718442"/>
      </p:ext>
    </p:extLst>
  </p:cSld>
  <p:clrMapOvr>
    <a:masterClrMapping/>
  </p:clrMapOvr>
  <p:transition xmlns:p14="http://schemas.microsoft.com/office/powerpoint/2010/main" advTm="53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584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8437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Resting-State </a:t>
            </a:r>
            <a:r>
              <a:rPr lang="en-US" altLang="zh-CN" sz="3200" b="1" dirty="0" err="1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fMRI</a:t>
            </a:r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: Principles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sp>
        <p:nvSpPr>
          <p:cNvPr id="26627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99AE67D1-1CC8-9F47-A2FC-605F0BB5390F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8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539750" y="1196975"/>
            <a:ext cx="8135938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kumimoji="1" lang="zh-CN" altLang="en-US" sz="2200" b="1">
                <a:solidFill>
                  <a:srgbClr val="FFFF00"/>
                </a:solidFill>
                <a:ea typeface="隶书" pitchFamily="49" charset="-122"/>
                <a:cs typeface="隶书" pitchFamily="49" charset="-122"/>
              </a:rPr>
              <a:t> </a:t>
            </a:r>
            <a:r>
              <a:rPr kumimoji="1" lang="en-US" altLang="zh-CN" sz="2200" b="1">
                <a:solidFill>
                  <a:srgbClr val="FFFF00"/>
                </a:solidFill>
                <a:ea typeface="隶书" pitchFamily="49" charset="-122"/>
                <a:cs typeface="隶书" pitchFamily="49" charset="-122"/>
              </a:rPr>
              <a:t>F</a:t>
            </a:r>
            <a:r>
              <a:rPr kumimoji="1" lang="en-US" sz="2200" b="1">
                <a:solidFill>
                  <a:srgbClr val="FFFF00"/>
                </a:solidFill>
                <a:ea typeface="隶书" pitchFamily="49" charset="-122"/>
                <a:cs typeface="隶书" pitchFamily="49" charset="-122"/>
              </a:rPr>
              <a:t>unctional networks identified by </a:t>
            </a:r>
            <a:r>
              <a:rPr kumimoji="1" lang="en-US" altLang="zh-CN" sz="2200" b="1">
                <a:solidFill>
                  <a:srgbClr val="FFFF00"/>
                </a:solidFill>
                <a:ea typeface="隶书" pitchFamily="49" charset="-122"/>
                <a:cs typeface="隶书" pitchFamily="49" charset="-122"/>
              </a:rPr>
              <a:t>functional connectivity with </a:t>
            </a:r>
            <a:r>
              <a:rPr kumimoji="1" lang="en-US" sz="2200" b="1">
                <a:solidFill>
                  <a:srgbClr val="FFFF00"/>
                </a:solidFill>
                <a:ea typeface="隶书" pitchFamily="49" charset="-122"/>
                <a:cs typeface="隶书" pitchFamily="49" charset="-122"/>
              </a:rPr>
              <a:t>resting-state fMRI (RS-fMRI)</a:t>
            </a:r>
            <a:endParaRPr kumimoji="1" lang="zh-CN" altLang="en-US" sz="2200" b="1">
              <a:solidFill>
                <a:srgbClr val="FFFF00"/>
              </a:solidFill>
              <a:ea typeface="隶书" pitchFamily="49" charset="-122"/>
              <a:cs typeface="隶书" pitchFamily="49" charset="-122"/>
            </a:endParaRP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-252413" y="3644900"/>
            <a:ext cx="50403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zh-CN"/>
              <a:t>Sensorimotor network (Cordes et al., 2000. AJNR)</a:t>
            </a:r>
          </a:p>
        </p:txBody>
      </p:sp>
      <p:pic>
        <p:nvPicPr>
          <p:cNvPr id="26630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2636838"/>
            <a:ext cx="4103688" cy="103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825" y="4581525"/>
            <a:ext cx="4217988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2" name="Text Box 12"/>
          <p:cNvSpPr txBox="1">
            <a:spLocks noChangeArrowheads="1"/>
          </p:cNvSpPr>
          <p:nvPr/>
        </p:nvSpPr>
        <p:spPr bwMode="auto">
          <a:xfrm>
            <a:off x="-180975" y="6157913"/>
            <a:ext cx="48593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zh-CN"/>
              <a:t>Visual network (Lowe et al., 1998. Neuroimage)</a:t>
            </a:r>
          </a:p>
        </p:txBody>
      </p:sp>
      <p:pic>
        <p:nvPicPr>
          <p:cNvPr id="26633" name="Picture 1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43438" y="2636838"/>
            <a:ext cx="4357687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4" name="Text Box 15"/>
          <p:cNvSpPr txBox="1">
            <a:spLocks noChangeArrowheads="1"/>
          </p:cNvSpPr>
          <p:nvPr/>
        </p:nvSpPr>
        <p:spPr bwMode="auto">
          <a:xfrm>
            <a:off x="4752975" y="3638550"/>
            <a:ext cx="44275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zh-CN"/>
              <a:t>Auditory network (Cordes et al., 2000. AJNR)</a:t>
            </a:r>
          </a:p>
        </p:txBody>
      </p:sp>
      <p:pic>
        <p:nvPicPr>
          <p:cNvPr id="26635" name="Picture 1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219700" y="4429125"/>
            <a:ext cx="3236913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6" name="Text Box 17"/>
          <p:cNvSpPr txBox="1">
            <a:spLocks noChangeArrowheads="1"/>
          </p:cNvSpPr>
          <p:nvPr/>
        </p:nvSpPr>
        <p:spPr bwMode="auto">
          <a:xfrm>
            <a:off x="4572000" y="6157913"/>
            <a:ext cx="43926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zh-CN"/>
              <a:t>Attentional network (Fox et al., 2006. PNAS)</a:t>
            </a:r>
          </a:p>
        </p:txBody>
      </p:sp>
      <p:pic>
        <p:nvPicPr>
          <p:cNvPr id="528402" name="Picture 1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484438" y="3492500"/>
            <a:ext cx="4319587" cy="303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8403" name="Text Box 19"/>
          <p:cNvSpPr txBox="1">
            <a:spLocks noChangeArrowheads="1"/>
          </p:cNvSpPr>
          <p:nvPr/>
        </p:nvSpPr>
        <p:spPr bwMode="auto">
          <a:xfrm>
            <a:off x="2843213" y="6524625"/>
            <a:ext cx="36734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zh-CN"/>
              <a:t>DMN (Greicius et al., 2003. PNAS)</a:t>
            </a: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xmlns:p14="http://schemas.microsoft.com/office/powerpoint/2010/main" advTm="279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28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8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28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28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28403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411413" y="333375"/>
            <a:ext cx="4608512" cy="1257300"/>
          </a:xfrm>
        </p:spPr>
        <p:txBody>
          <a:bodyPr/>
          <a:lstStyle/>
          <a:p>
            <a:r>
              <a:rPr lang="en-US" altLang="zh-CN" sz="4000">
                <a:solidFill>
                  <a:srgbClr val="FFFF00"/>
                </a:solidFill>
                <a:latin typeface="Arial Black" charset="0"/>
                <a:ea typeface="隶书" pitchFamily="49" charset="-122"/>
                <a:cs typeface="隶书" pitchFamily="49" charset="-122"/>
              </a:rPr>
              <a:t>Outline</a:t>
            </a:r>
          </a:p>
        </p:txBody>
      </p:sp>
      <p:sp>
        <p:nvSpPr>
          <p:cNvPr id="448515" name="Rectangle 3"/>
          <p:cNvSpPr>
            <a:spLocks noChangeArrowheads="1"/>
          </p:cNvSpPr>
          <p:nvPr/>
        </p:nvSpPr>
        <p:spPr bwMode="auto">
          <a:xfrm>
            <a:off x="827088" y="1557338"/>
            <a:ext cx="8316912" cy="448327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  <a:cs typeface="+mn-cs"/>
              </a:rPr>
              <a:t>  Resting-State </a:t>
            </a:r>
            <a:r>
              <a:rPr kumimoji="1" lang="en-US" altLang="zh-CN" sz="3200" b="1" dirty="0" err="1" smtClean="0">
                <a:latin typeface="Times New Roman" pitchFamily="18" charset="0"/>
                <a:ea typeface="隶书" pitchFamily="49" charset="-122"/>
                <a:cs typeface="+mn-cs"/>
              </a:rPr>
              <a:t>fMRI</a:t>
            </a: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  <a:cs typeface="+mn-cs"/>
              </a:rPr>
              <a:t>: Principles</a:t>
            </a: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3200" b="1" dirty="0">
                <a:latin typeface="Times New Roman" pitchFamily="18" charset="0"/>
                <a:ea typeface="隶书" pitchFamily="49" charset="-122"/>
                <a:cs typeface="+mn-cs"/>
              </a:rPr>
              <a:t>  Computational</a:t>
            </a: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  <a:cs typeface="+mn-cs"/>
              </a:rPr>
              <a:t> Algorithms</a:t>
            </a: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3200" b="1" dirty="0">
                <a:latin typeface="Times New Roman" pitchFamily="18" charset="0"/>
                <a:ea typeface="隶书" pitchFamily="49" charset="-122"/>
                <a:cs typeface="+mn-cs"/>
              </a:rPr>
              <a:t> </a:t>
            </a: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  <a:cs typeface="+mn-cs"/>
              </a:rPr>
              <a:t> Methodological Issues </a:t>
            </a:r>
            <a:endParaRPr kumimoji="1" lang="en-US" altLang="zh-CN" sz="3200" b="1" dirty="0">
              <a:latin typeface="Times New Roman" pitchFamily="18" charset="0"/>
              <a:ea typeface="隶书" pitchFamily="49" charset="-122"/>
              <a:cs typeface="+mn-cs"/>
            </a:endParaRP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3200" b="1" dirty="0">
                <a:latin typeface="Times New Roman" pitchFamily="18" charset="0"/>
                <a:ea typeface="隶书" pitchFamily="49" charset="-122"/>
                <a:cs typeface="+mn-cs"/>
              </a:rPr>
              <a:t>  Applications to</a:t>
            </a: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  <a:cs typeface="+mn-cs"/>
              </a:rPr>
              <a:t> Brain </a:t>
            </a:r>
            <a:r>
              <a:rPr kumimoji="1" lang="en-US" altLang="zh-CN" sz="3200" b="1" dirty="0">
                <a:latin typeface="Times New Roman" pitchFamily="18" charset="0"/>
                <a:ea typeface="隶书" pitchFamily="49" charset="-122"/>
                <a:cs typeface="+mn-cs"/>
              </a:rPr>
              <a:t>D</a:t>
            </a: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  <a:cs typeface="+mn-cs"/>
              </a:rPr>
              <a:t>isorders</a:t>
            </a: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3200" b="1" dirty="0" smtClean="0">
                <a:latin typeface="Times New Roman" pitchFamily="18" charset="0"/>
                <a:ea typeface="隶书" pitchFamily="49" charset="-122"/>
                <a:cs typeface="+mn-cs"/>
              </a:rPr>
              <a:t>  </a:t>
            </a:r>
            <a:r>
              <a:rPr kumimoji="1" lang="en-US" altLang="zh-CN" sz="3200" b="1" dirty="0">
                <a:latin typeface="Times New Roman" pitchFamily="18" charset="0"/>
                <a:ea typeface="隶书" pitchFamily="49" charset="-122"/>
              </a:rPr>
              <a:t>Introduction to DPARSF</a:t>
            </a:r>
            <a:endParaRPr kumimoji="1" lang="en-US" altLang="zh-CN" sz="3200" b="1" dirty="0" smtClean="0">
              <a:latin typeface="Times New Roman" pitchFamily="18" charset="0"/>
              <a:ea typeface="隶书" pitchFamily="49" charset="-122"/>
              <a:cs typeface="+mn-cs"/>
            </a:endParaRP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endParaRPr kumimoji="1" lang="en-US" altLang="zh-CN" sz="3200" b="1" dirty="0">
              <a:latin typeface="Times New Roman" pitchFamily="18" charset="0"/>
              <a:ea typeface="隶书" pitchFamily="49" charset="-122"/>
              <a:cs typeface="+mn-cs"/>
            </a:endParaRPr>
          </a:p>
        </p:txBody>
      </p:sp>
      <p:sp>
        <p:nvSpPr>
          <p:cNvPr id="448516" name="Line 4"/>
          <p:cNvSpPr>
            <a:spLocks noChangeShapeType="1"/>
          </p:cNvSpPr>
          <p:nvPr/>
        </p:nvSpPr>
        <p:spPr bwMode="auto">
          <a:xfrm>
            <a:off x="252413" y="4221088"/>
            <a:ext cx="647700" cy="0"/>
          </a:xfrm>
          <a:prstGeom prst="line">
            <a:avLst/>
          </a:prstGeom>
          <a:noFill/>
          <a:ln w="190500">
            <a:solidFill>
              <a:srgbClr val="FFFF00"/>
            </a:solidFill>
            <a:round/>
            <a:headEnd/>
            <a:tailEnd type="triangl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1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36DF8E29-D3D1-8047-8A0E-8514FA07FBE0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80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4190410"/>
      </p:ext>
    </p:extLst>
  </p:cSld>
  <p:clrMapOvr>
    <a:masterClrMapping/>
  </p:clrMapOvr>
  <p:transition xmlns:p14="http://schemas.microsoft.com/office/powerpoint/2010/main" advTm="48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100E5DF2-A67F-E94C-9AA3-0954A62EA129}" type="slidenum">
              <a:rPr lang="en-US" altLang="zh-CN"/>
              <a:pPr/>
              <a:t>81</a:t>
            </a:fld>
            <a:endParaRPr lang="en-US" altLang="zh-CN"/>
          </a:p>
        </p:txBody>
      </p:sp>
      <p:sp>
        <p:nvSpPr>
          <p:cNvPr id="342019" name="Rectangle 3"/>
          <p:cNvSpPr>
            <a:spLocks noChangeArrowheads="1"/>
          </p:cNvSpPr>
          <p:nvPr/>
        </p:nvSpPr>
        <p:spPr bwMode="auto">
          <a:xfrm>
            <a:off x="838200" y="2044511"/>
            <a:ext cx="8172450" cy="2354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Bef>
                <a:spcPct val="20000"/>
              </a:spcBef>
              <a:buFontTx/>
              <a:buChar char="•"/>
            </a:pPr>
            <a:r>
              <a:rPr kumimoji="1" lang="en-US" altLang="zh-CN" sz="3000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3000" dirty="0" smtClean="0">
                <a:solidFill>
                  <a:srgbClr val="FFFF00"/>
                </a:solidFill>
              </a:rPr>
              <a:t>Alzheimer's Dementia (AD)</a:t>
            </a:r>
            <a:endParaRPr kumimoji="1" lang="en-US" altLang="zh-CN" sz="3000" dirty="0" smtClean="0">
              <a:solidFill>
                <a:srgbClr val="FFFFFF"/>
              </a:solidFill>
            </a:endParaRPr>
          </a:p>
          <a:p>
            <a:pPr algn="l">
              <a:spcBef>
                <a:spcPct val="20000"/>
              </a:spcBef>
              <a:buFontTx/>
              <a:buChar char="•"/>
            </a:pPr>
            <a:r>
              <a:rPr kumimoji="1" lang="en-US" altLang="zh-CN" sz="3000" dirty="0" smtClean="0">
                <a:solidFill>
                  <a:srgbClr val="FFFFFF"/>
                </a:solidFill>
              </a:rPr>
              <a:t> Preoperative (Tumor)</a:t>
            </a:r>
          </a:p>
          <a:p>
            <a:pPr algn="l">
              <a:spcBef>
                <a:spcPct val="20000"/>
              </a:spcBef>
              <a:buFontTx/>
              <a:buChar char="•"/>
            </a:pPr>
            <a:r>
              <a:rPr kumimoji="1" lang="en-US" altLang="zh-CN" sz="3000" dirty="0" smtClean="0">
                <a:solidFill>
                  <a:srgbClr val="FFFFFF"/>
                </a:solidFill>
              </a:rPr>
              <a:t> …</a:t>
            </a:r>
          </a:p>
          <a:p>
            <a:pPr algn="l"/>
            <a:endParaRPr kumimoji="1" lang="en-US" altLang="zh-CN" sz="3000" dirty="0">
              <a:solidFill>
                <a:srgbClr val="FFFFFF"/>
              </a:solidFill>
              <a:latin typeface="Comic Sans MS" charset="0"/>
              <a:ea typeface="隶书" pitchFamily="49" charset="-122"/>
              <a:cs typeface="隶书" pitchFamily="49" charset="-122"/>
            </a:endParaRPr>
          </a:p>
        </p:txBody>
      </p:sp>
      <p:pic>
        <p:nvPicPr>
          <p:cNvPr id="342020" name="MacOS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914400" y="228600"/>
            <a:ext cx="7467600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  <a:t>Applications</a:t>
            </a:r>
            <a:r>
              <a:rPr kumimoji="0" lang="en-US" altLang="zh-CN" sz="40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  <a:t> to Brain Disorders</a:t>
            </a:r>
            <a: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  <a:t/>
            </a:r>
            <a:b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</a:br>
            <a:endParaRPr kumimoji="0" lang="en-US" altLang="zh-CN" sz="40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隶书" charset="0"/>
              <a:cs typeface="隶书" charset="0"/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56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420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2020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514B8F88-CD25-CD44-AEEF-E3DF6DA4FA93}" type="slidenum">
              <a:rPr lang="en-US" altLang="zh-CN"/>
              <a:pPr/>
              <a:t>82</a:t>
            </a:fld>
            <a:endParaRPr lang="en-US" altLang="zh-CN"/>
          </a:p>
        </p:txBody>
      </p:sp>
      <p:sp>
        <p:nvSpPr>
          <p:cNvPr id="689158" name="Rectangle 6"/>
          <p:cNvSpPr>
            <a:spLocks noChangeArrowheads="1"/>
          </p:cNvSpPr>
          <p:nvPr/>
        </p:nvSpPr>
        <p:spPr bwMode="auto">
          <a:xfrm>
            <a:off x="685800" y="1371600"/>
            <a:ext cx="7416800" cy="1366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l">
              <a:defRPr/>
            </a:pPr>
            <a:r>
              <a:rPr lang="en-US" altLang="zh-CN" sz="2800" dirty="0">
                <a:solidFill>
                  <a:srgbClr val="FFFF00"/>
                </a:solidFill>
                <a:latin typeface="Times New Roman"/>
                <a:ea typeface="宋体" charset="0"/>
                <a:cs typeface="Times New Roman"/>
              </a:rPr>
              <a:t>Functional </a:t>
            </a:r>
            <a:r>
              <a:rPr lang="en-US" altLang="zh-CN" sz="2800" dirty="0" smtClean="0">
                <a:solidFill>
                  <a:srgbClr val="FFFF00"/>
                </a:solidFill>
                <a:latin typeface="Times New Roman"/>
                <a:ea typeface="宋体" charset="0"/>
                <a:cs typeface="Times New Roman"/>
              </a:rPr>
              <a:t>connectivity (correlation) in AD</a:t>
            </a:r>
            <a:endParaRPr lang="en-US" altLang="zh-CN" sz="2800" dirty="0">
              <a:solidFill>
                <a:srgbClr val="FFFF00"/>
              </a:solidFill>
              <a:latin typeface="Times New Roman"/>
              <a:ea typeface="宋体" charset="0"/>
              <a:cs typeface="Times New Roman"/>
            </a:endParaRPr>
          </a:p>
        </p:txBody>
      </p:sp>
      <p:pic>
        <p:nvPicPr>
          <p:cNvPr id="689159" name="MacOS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914400" y="228600"/>
            <a:ext cx="7467600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  <a:t>Applications</a:t>
            </a:r>
            <a:r>
              <a:rPr kumimoji="0" lang="en-US" altLang="zh-CN" sz="40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  <a:t> to Brain Disorders</a:t>
            </a:r>
            <a: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  <a:t/>
            </a:r>
            <a:b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</a:br>
            <a:endParaRPr kumimoji="0" lang="en-US" altLang="zh-CN" sz="40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隶书" charset="0"/>
              <a:cs typeface="隶书" charset="0"/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95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89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9159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685800" y="1371600"/>
            <a:ext cx="7416800" cy="1366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l">
              <a:defRPr/>
            </a:pPr>
            <a:r>
              <a:rPr lang="en-US" altLang="zh-CN" sz="2800" dirty="0">
                <a:solidFill>
                  <a:srgbClr val="FFFF00"/>
                </a:solidFill>
                <a:latin typeface="Times New Roman"/>
                <a:ea typeface="宋体" charset="0"/>
                <a:cs typeface="Times New Roman"/>
              </a:rPr>
              <a:t>Functional </a:t>
            </a:r>
            <a:r>
              <a:rPr lang="en-US" altLang="zh-CN" sz="2800" dirty="0" smtClean="0">
                <a:solidFill>
                  <a:srgbClr val="FFFF00"/>
                </a:solidFill>
                <a:latin typeface="Times New Roman"/>
                <a:ea typeface="宋体" charset="0"/>
                <a:cs typeface="Times New Roman"/>
              </a:rPr>
              <a:t>connectivity (correlation) in AD</a:t>
            </a:r>
            <a:endParaRPr lang="en-US" altLang="zh-CN" sz="2800" dirty="0">
              <a:solidFill>
                <a:srgbClr val="FFFF00"/>
              </a:solidFill>
              <a:latin typeface="Times New Roman"/>
              <a:ea typeface="宋体" charset="0"/>
              <a:cs typeface="Times New Roman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514B8F88-CD25-CD44-AEEF-E3DF6DA4FA93}" type="slidenum">
              <a:rPr lang="en-US" altLang="zh-CN"/>
              <a:pPr/>
              <a:t>83</a:t>
            </a:fld>
            <a:endParaRPr lang="en-US" altLang="zh-CN"/>
          </a:p>
        </p:txBody>
      </p:sp>
      <p:pic>
        <p:nvPicPr>
          <p:cNvPr id="689159" name="MacOS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914400" y="228600"/>
            <a:ext cx="7467600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  <a:t>Applications</a:t>
            </a:r>
            <a:r>
              <a:rPr kumimoji="0" lang="en-US" altLang="zh-CN" sz="40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  <a:t> to Brain Disorders</a:t>
            </a:r>
            <a: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  <a:t/>
            </a:r>
            <a:b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</a:br>
            <a:endParaRPr kumimoji="0" lang="en-US" altLang="zh-CN" sz="40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隶书" charset="0"/>
              <a:cs typeface="隶书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863" y="500063"/>
            <a:ext cx="5545137" cy="4729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049462" y="5410200"/>
            <a:ext cx="5113338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charset="0"/>
              <a:buNone/>
              <a:defRPr/>
            </a:pPr>
            <a:r>
              <a:rPr lang="en-US" altLang="zh-CN" sz="2400" dirty="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AD: decreased connectivity with the right hippocampus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5943600" y="6218237"/>
            <a:ext cx="259080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charset="0"/>
              <a:buNone/>
              <a:defRPr/>
            </a:pPr>
            <a:r>
              <a:rPr lang="en-US" altLang="zh-CN" sz="2400" i="1" dirty="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rPr>
              <a:t>(Wang</a:t>
            </a:r>
            <a:r>
              <a:rPr lang="en-US" altLang="zh-CN" sz="2400" i="1" dirty="0" smtClean="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rPr>
              <a:t> et </a:t>
            </a:r>
            <a:r>
              <a:rPr lang="en-US" altLang="zh-CN" sz="2400" i="1" dirty="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rPr>
              <a:t>al., 2006)</a:t>
            </a: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34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89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9159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514B8F88-CD25-CD44-AEEF-E3DF6DA4FA93}" type="slidenum">
              <a:rPr lang="en-US" altLang="zh-CN"/>
              <a:pPr/>
              <a:t>84</a:t>
            </a:fld>
            <a:endParaRPr lang="en-US" altLang="zh-CN"/>
          </a:p>
        </p:txBody>
      </p:sp>
      <p:pic>
        <p:nvPicPr>
          <p:cNvPr id="689159" name="MacOS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914400" y="228600"/>
            <a:ext cx="7467600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  <a:t>Applications</a:t>
            </a:r>
            <a:r>
              <a:rPr kumimoji="0" lang="en-US" altLang="zh-CN" sz="40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  <a:t> to Brain Disorders</a:t>
            </a:r>
            <a: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  <a:t/>
            </a:r>
            <a:b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</a:br>
            <a:endParaRPr kumimoji="0" lang="en-US" altLang="zh-CN" sz="40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685800" y="1371600"/>
            <a:ext cx="7416800" cy="1366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l">
              <a:defRPr/>
            </a:pPr>
            <a:r>
              <a:rPr lang="en-US" altLang="zh-CN" sz="2800" dirty="0">
                <a:solidFill>
                  <a:srgbClr val="FFFF00"/>
                </a:solidFill>
                <a:latin typeface="Times New Roman"/>
                <a:ea typeface="宋体" charset="0"/>
                <a:cs typeface="Times New Roman"/>
              </a:rPr>
              <a:t>Functional </a:t>
            </a:r>
            <a:r>
              <a:rPr lang="en-US" altLang="zh-CN" sz="2800" dirty="0" smtClean="0">
                <a:solidFill>
                  <a:srgbClr val="FFFF00"/>
                </a:solidFill>
                <a:latin typeface="Times New Roman"/>
                <a:ea typeface="宋体" charset="0"/>
                <a:cs typeface="Times New Roman"/>
              </a:rPr>
              <a:t>connectivity (ICA) in AD</a:t>
            </a:r>
            <a:endParaRPr lang="en-US" altLang="zh-CN" sz="2800" dirty="0">
              <a:solidFill>
                <a:srgbClr val="FFFF00"/>
              </a:solidFill>
              <a:latin typeface="Times New Roman"/>
              <a:ea typeface="宋体" charset="0"/>
              <a:cs typeface="Times New Roman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533400"/>
            <a:ext cx="7391400" cy="563563"/>
          </a:xfrm>
        </p:spPr>
        <p:txBody>
          <a:bodyPr/>
          <a:lstStyle/>
          <a:p>
            <a:pPr eaLnBrk="1" hangingPunct="1">
              <a:defRPr/>
            </a:pPr>
            <a:endParaRPr lang="en-US" smtClean="0">
              <a:ea typeface="宋体" charset="0"/>
              <a:cs typeface="宋体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755650" y="4652963"/>
            <a:ext cx="4321175" cy="193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" charset="0"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   Increased functional connectivity in normal elderly 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42988" y="620713"/>
            <a:ext cx="3825875" cy="367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765175"/>
            <a:ext cx="3178175" cy="338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5651500" y="4508500"/>
            <a:ext cx="3492500" cy="193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charset="0"/>
              <a:buNone/>
              <a:defRPr/>
            </a:pPr>
            <a:r>
              <a:rPr lang="zh-CN" altLang="en-US" sz="280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“</a:t>
            </a:r>
            <a:r>
              <a:rPr lang="en-US" altLang="zh-CN" sz="280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Goodness-of-fit</a:t>
            </a:r>
            <a:r>
              <a:rPr lang="zh-CN" altLang="en-US" sz="280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”</a:t>
            </a:r>
            <a:r>
              <a:rPr lang="en-US" altLang="zh-CN" sz="280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4067175" y="5992813"/>
            <a:ext cx="4248150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charset="0"/>
              <a:buNone/>
              <a:defRPr/>
            </a:pPr>
            <a:r>
              <a:rPr lang="en-US" altLang="zh-CN" sz="2800" i="1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rPr>
              <a:t>(Greicius et al., 2004)</a:t>
            </a: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xmlns:p14="http://schemas.microsoft.com/office/powerpoint/2010/main" advTm="94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89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9159"/>
                </p:tgtEl>
              </p:cMediaNode>
            </p:audio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0" grpId="0"/>
      <p:bldP spid="13" grpId="0"/>
      <p:bldP spid="14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514B8F88-CD25-CD44-AEEF-E3DF6DA4FA93}" type="slidenum">
              <a:rPr lang="en-US" altLang="zh-CN"/>
              <a:pPr/>
              <a:t>85</a:t>
            </a:fld>
            <a:endParaRPr lang="en-US" altLang="zh-CN"/>
          </a:p>
        </p:txBody>
      </p:sp>
      <p:sp>
        <p:nvSpPr>
          <p:cNvPr id="689158" name="Rectangle 6"/>
          <p:cNvSpPr>
            <a:spLocks noChangeArrowheads="1"/>
          </p:cNvSpPr>
          <p:nvPr/>
        </p:nvSpPr>
        <p:spPr bwMode="auto">
          <a:xfrm>
            <a:off x="685800" y="1371600"/>
            <a:ext cx="7416800" cy="1366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l">
              <a:defRPr/>
            </a:pPr>
            <a:r>
              <a:rPr lang="en-US" altLang="zh-CN" sz="2800" dirty="0" err="1" smtClean="0">
                <a:solidFill>
                  <a:srgbClr val="FFFF00"/>
                </a:solidFill>
                <a:latin typeface="Times New Roman"/>
                <a:ea typeface="宋体" charset="0"/>
                <a:cs typeface="Times New Roman"/>
              </a:rPr>
              <a:t>ReHo</a:t>
            </a:r>
            <a:r>
              <a:rPr lang="en-US" altLang="zh-CN" sz="2800" dirty="0" smtClean="0">
                <a:solidFill>
                  <a:srgbClr val="FFFF00"/>
                </a:solidFill>
                <a:latin typeface="Times New Roman"/>
                <a:ea typeface="宋体" charset="0"/>
                <a:cs typeface="Times New Roman"/>
              </a:rPr>
              <a:t> in AD</a:t>
            </a:r>
            <a:endParaRPr lang="en-US" altLang="zh-CN" sz="2800" dirty="0">
              <a:solidFill>
                <a:srgbClr val="FFFF00"/>
              </a:solidFill>
              <a:latin typeface="Times New Roman"/>
              <a:ea typeface="宋体" charset="0"/>
              <a:cs typeface="Times New Roman"/>
            </a:endParaRPr>
          </a:p>
        </p:txBody>
      </p:sp>
      <p:pic>
        <p:nvPicPr>
          <p:cNvPr id="689159" name="MacOS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914400" y="228600"/>
            <a:ext cx="7467600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  <a:t>Applications</a:t>
            </a:r>
            <a:r>
              <a:rPr kumimoji="0" lang="en-US" altLang="zh-CN" sz="40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  <a:t> to Brain Disorders</a:t>
            </a:r>
            <a: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  <a:t/>
            </a:r>
            <a:b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</a:br>
            <a:endParaRPr kumimoji="0" lang="en-US" altLang="zh-CN" sz="40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隶书" charset="0"/>
              <a:cs typeface="隶书" charset="0"/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46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89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9159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514B8F88-CD25-CD44-AEEF-E3DF6DA4FA93}" type="slidenum">
              <a:rPr lang="en-US" altLang="zh-CN"/>
              <a:pPr/>
              <a:t>86</a:t>
            </a:fld>
            <a:endParaRPr lang="en-US" altLang="zh-CN"/>
          </a:p>
        </p:txBody>
      </p:sp>
      <p:sp>
        <p:nvSpPr>
          <p:cNvPr id="689158" name="Rectangle 6"/>
          <p:cNvSpPr>
            <a:spLocks noChangeArrowheads="1"/>
          </p:cNvSpPr>
          <p:nvPr/>
        </p:nvSpPr>
        <p:spPr bwMode="auto">
          <a:xfrm>
            <a:off x="685800" y="1371600"/>
            <a:ext cx="7416800" cy="1366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l">
              <a:defRPr/>
            </a:pPr>
            <a:r>
              <a:rPr lang="en-US" altLang="zh-CN" sz="2800" dirty="0" err="1" smtClean="0">
                <a:solidFill>
                  <a:srgbClr val="FFFF00"/>
                </a:solidFill>
                <a:latin typeface="Times New Roman"/>
                <a:ea typeface="宋体" charset="0"/>
                <a:cs typeface="Times New Roman"/>
              </a:rPr>
              <a:t>ReHo</a:t>
            </a:r>
            <a:r>
              <a:rPr lang="en-US" altLang="zh-CN" sz="2800" dirty="0" smtClean="0">
                <a:solidFill>
                  <a:srgbClr val="FFFF00"/>
                </a:solidFill>
                <a:latin typeface="Times New Roman"/>
                <a:ea typeface="宋体" charset="0"/>
                <a:cs typeface="Times New Roman"/>
              </a:rPr>
              <a:t> in AD</a:t>
            </a:r>
            <a:endParaRPr lang="en-US" altLang="zh-CN" sz="2800" dirty="0">
              <a:solidFill>
                <a:srgbClr val="FFFF00"/>
              </a:solidFill>
              <a:latin typeface="Times New Roman"/>
              <a:ea typeface="宋体" charset="0"/>
              <a:cs typeface="Times New Roman"/>
            </a:endParaRPr>
          </a:p>
        </p:txBody>
      </p:sp>
      <p:pic>
        <p:nvPicPr>
          <p:cNvPr id="689159" name="MacOS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914400" y="228600"/>
            <a:ext cx="7467600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  <a:t>Applications</a:t>
            </a:r>
            <a:r>
              <a:rPr kumimoji="0" lang="en-US" altLang="zh-CN" sz="40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  <a:t> to Brain Disorders</a:t>
            </a:r>
            <a: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  <a:t/>
            </a:r>
            <a:b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</a:br>
            <a:endParaRPr kumimoji="0" lang="en-US" altLang="zh-CN" sz="40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隶书" charset="0"/>
              <a:cs typeface="隶书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04800"/>
            <a:ext cx="3747659" cy="29908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0000" y="533400"/>
            <a:ext cx="5222315" cy="2362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600" y="3733800"/>
            <a:ext cx="4413100" cy="1981200"/>
          </a:xfrm>
          <a:prstGeom prst="rect">
            <a:avLst/>
          </a:prstGeom>
        </p:spPr>
      </p:pic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5640437" y="3276600"/>
            <a:ext cx="23113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400" i="1" dirty="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rPr>
              <a:t>(He</a:t>
            </a:r>
            <a:r>
              <a:rPr lang="en-US" altLang="zh-CN" sz="2400" i="1" dirty="0" smtClean="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rPr>
              <a:t> et </a:t>
            </a:r>
            <a:r>
              <a:rPr lang="en-US" altLang="zh-CN" sz="2400" i="1" dirty="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rPr>
              <a:t>al., 2007)</a:t>
            </a:r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943600" y="4343400"/>
            <a:ext cx="1800225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3657600" y="6180892"/>
            <a:ext cx="4572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kumimoji="1" lang="en-US" altLang="zh-CN" sz="2000" dirty="0" smtClean="0">
                <a:solidFill>
                  <a:srgbClr val="FFFF00"/>
                </a:solidFill>
                <a:ea typeface="宋体" charset="0"/>
                <a:cs typeface="宋体" charset="0"/>
              </a:rPr>
              <a:t>Consistent with PET studies</a:t>
            </a:r>
            <a:r>
              <a:rPr kumimoji="1" lang="en-US" altLang="zh-CN" sz="2000" dirty="0" smtClean="0">
                <a:ea typeface="宋体" charset="0"/>
                <a:cs typeface="宋体" charset="0"/>
              </a:rPr>
              <a:t> </a:t>
            </a:r>
            <a:r>
              <a:rPr kumimoji="1" lang="en-US" altLang="zh-CN" i="1" dirty="0" smtClean="0">
                <a:ea typeface="宋体" charset="0"/>
                <a:cs typeface="宋体" charset="0"/>
              </a:rPr>
              <a:t>(</a:t>
            </a:r>
            <a:r>
              <a:rPr kumimoji="1" lang="en-US" altLang="zh-CN" i="1" dirty="0" err="1" smtClean="0">
                <a:ea typeface="宋体" charset="0"/>
                <a:cs typeface="宋体" charset="0"/>
              </a:rPr>
              <a:t>Reiman</a:t>
            </a:r>
            <a:r>
              <a:rPr kumimoji="1" lang="en-US" altLang="zh-CN" i="1" dirty="0" smtClean="0">
                <a:ea typeface="宋体" charset="0"/>
                <a:cs typeface="宋体" charset="0"/>
              </a:rPr>
              <a:t> et al., 1996; </a:t>
            </a:r>
            <a:r>
              <a:rPr kumimoji="1" lang="en-US" altLang="zh-CN" i="1" dirty="0" err="1" smtClean="0">
                <a:ea typeface="宋体" charset="0"/>
                <a:cs typeface="宋体" charset="0"/>
              </a:rPr>
              <a:t>Minoshima</a:t>
            </a:r>
            <a:r>
              <a:rPr kumimoji="1" lang="en-US" altLang="zh-CN" i="1" dirty="0" smtClean="0">
                <a:ea typeface="宋体" charset="0"/>
                <a:cs typeface="宋体" charset="0"/>
              </a:rPr>
              <a:t> et al., 1994)</a:t>
            </a:r>
            <a:endParaRPr kumimoji="1" lang="en-US" altLang="zh-CN" i="1" dirty="0">
              <a:ea typeface="宋体" charset="0"/>
              <a:cs typeface="宋体" charset="0"/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xmlns:p14="http://schemas.microsoft.com/office/powerpoint/2010/main" advTm="68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89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9159"/>
                </p:tgtEl>
              </p:cMediaNode>
            </p:audio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514B8F88-CD25-CD44-AEEF-E3DF6DA4FA93}" type="slidenum">
              <a:rPr lang="en-US" altLang="zh-CN"/>
              <a:pPr/>
              <a:t>87</a:t>
            </a:fld>
            <a:endParaRPr lang="en-US" altLang="zh-CN"/>
          </a:p>
        </p:txBody>
      </p:sp>
      <p:sp>
        <p:nvSpPr>
          <p:cNvPr id="689158" name="Rectangle 6"/>
          <p:cNvSpPr>
            <a:spLocks noChangeArrowheads="1"/>
          </p:cNvSpPr>
          <p:nvPr/>
        </p:nvSpPr>
        <p:spPr bwMode="auto">
          <a:xfrm>
            <a:off x="685800" y="1371600"/>
            <a:ext cx="7416800" cy="1366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l">
              <a:defRPr/>
            </a:pPr>
            <a:r>
              <a:rPr lang="en-US" altLang="zh-CN" sz="2800" dirty="0" smtClean="0">
                <a:solidFill>
                  <a:srgbClr val="FFFF00"/>
                </a:solidFill>
                <a:latin typeface="Times New Roman"/>
                <a:ea typeface="宋体" charset="0"/>
                <a:cs typeface="Times New Roman"/>
              </a:rPr>
              <a:t>ALFF in AD</a:t>
            </a:r>
            <a:endParaRPr lang="en-US" altLang="zh-CN" sz="2800" dirty="0">
              <a:solidFill>
                <a:srgbClr val="FFFF00"/>
              </a:solidFill>
              <a:latin typeface="Times New Roman"/>
              <a:ea typeface="宋体" charset="0"/>
              <a:cs typeface="Times New Roman"/>
            </a:endParaRPr>
          </a:p>
        </p:txBody>
      </p:sp>
      <p:pic>
        <p:nvPicPr>
          <p:cNvPr id="689159" name="MacOS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914400" y="228600"/>
            <a:ext cx="7467600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  <a:t>Applications</a:t>
            </a:r>
            <a:r>
              <a:rPr kumimoji="0" lang="en-US" altLang="zh-CN" sz="40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  <a:t> to Brain Disorders</a:t>
            </a:r>
            <a: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  <a:t/>
            </a:r>
            <a:b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</a:br>
            <a:endParaRPr kumimoji="0" lang="en-US" altLang="zh-CN" sz="40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隶书" charset="0"/>
              <a:cs typeface="隶书" charset="0"/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194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89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9159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514B8F88-CD25-CD44-AEEF-E3DF6DA4FA93}" type="slidenum">
              <a:rPr lang="en-US" altLang="zh-CN"/>
              <a:pPr/>
              <a:t>88</a:t>
            </a:fld>
            <a:endParaRPr lang="en-US" altLang="zh-CN"/>
          </a:p>
        </p:txBody>
      </p:sp>
      <p:sp>
        <p:nvSpPr>
          <p:cNvPr id="689158" name="Rectangle 6"/>
          <p:cNvSpPr>
            <a:spLocks noChangeArrowheads="1"/>
          </p:cNvSpPr>
          <p:nvPr/>
        </p:nvSpPr>
        <p:spPr bwMode="auto">
          <a:xfrm>
            <a:off x="685800" y="1371600"/>
            <a:ext cx="7416800" cy="1366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l">
              <a:defRPr/>
            </a:pPr>
            <a:r>
              <a:rPr lang="en-US" altLang="zh-CN" sz="2800" dirty="0" smtClean="0">
                <a:solidFill>
                  <a:srgbClr val="FFFF00"/>
                </a:solidFill>
                <a:latin typeface="Times New Roman"/>
                <a:ea typeface="宋体" charset="0"/>
                <a:cs typeface="Times New Roman"/>
              </a:rPr>
              <a:t>ALFF in AD</a:t>
            </a:r>
            <a:endParaRPr lang="en-US" altLang="zh-CN" sz="2800" dirty="0">
              <a:solidFill>
                <a:srgbClr val="FFFF00"/>
              </a:solidFill>
              <a:latin typeface="Times New Roman"/>
              <a:ea typeface="宋体" charset="0"/>
              <a:cs typeface="Times New Roman"/>
            </a:endParaRPr>
          </a:p>
        </p:txBody>
      </p:sp>
      <p:pic>
        <p:nvPicPr>
          <p:cNvPr id="689159" name="MacOS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914400" y="228600"/>
            <a:ext cx="7467600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  <a:t>Applications</a:t>
            </a:r>
            <a:r>
              <a:rPr kumimoji="0" lang="en-US" altLang="zh-CN" sz="40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  <a:t> to Brain Disorders</a:t>
            </a:r>
            <a: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  <a:t/>
            </a:r>
            <a:b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</a:br>
            <a:endParaRPr kumimoji="0" lang="en-US" altLang="zh-CN" sz="40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隶书" charset="0"/>
              <a:cs typeface="隶书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400" y="381000"/>
            <a:ext cx="2921000" cy="1803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52799" y="381000"/>
            <a:ext cx="2185261" cy="1828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5800" y="2438400"/>
            <a:ext cx="4572000" cy="4099560"/>
          </a:xfrm>
          <a:prstGeom prst="rect">
            <a:avLst/>
          </a:prstGeom>
        </p:spPr>
      </p:pic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5257800" y="3436203"/>
            <a:ext cx="35814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400" dirty="0" smtClean="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rPr>
              <a:t>Wang*, Yan* et </a:t>
            </a:r>
            <a:r>
              <a:rPr lang="en-US" altLang="zh-CN" sz="2400" dirty="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rPr>
              <a:t>al., </a:t>
            </a:r>
            <a:r>
              <a:rPr lang="en-US" altLang="zh-CN" sz="2400" dirty="0" smtClean="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rPr>
              <a:t>2011</a:t>
            </a:r>
            <a:r>
              <a:rPr lang="en-US" altLang="zh-CN" sz="2400" dirty="0" smtClean="0">
                <a:ea typeface="宋体" charset="0"/>
                <a:cs typeface="宋体" charset="0"/>
              </a:rPr>
              <a:t>, Hum Brain </a:t>
            </a:r>
            <a:r>
              <a:rPr lang="en-US" altLang="zh-CN" sz="2400" dirty="0" err="1" smtClean="0">
                <a:ea typeface="宋体" charset="0"/>
                <a:cs typeface="宋体" charset="0"/>
              </a:rPr>
              <a:t>Mapp</a:t>
            </a:r>
            <a:endParaRPr lang="en-US" altLang="zh-CN" sz="2400" dirty="0">
              <a:solidFill>
                <a:schemeClr val="tx2"/>
              </a:solidFill>
              <a:latin typeface="Times New Roman" charset="0"/>
              <a:ea typeface="宋体" charset="0"/>
              <a:cs typeface="宋体" charset="0"/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3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89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9159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514B8F88-CD25-CD44-AEEF-E3DF6DA4FA93}" type="slidenum">
              <a:rPr lang="en-US" altLang="zh-CN"/>
              <a:pPr/>
              <a:t>89</a:t>
            </a:fld>
            <a:endParaRPr lang="en-US" altLang="zh-CN"/>
          </a:p>
        </p:txBody>
      </p:sp>
      <p:sp>
        <p:nvSpPr>
          <p:cNvPr id="689158" name="Rectangle 6"/>
          <p:cNvSpPr>
            <a:spLocks noChangeArrowheads="1"/>
          </p:cNvSpPr>
          <p:nvPr/>
        </p:nvSpPr>
        <p:spPr bwMode="auto">
          <a:xfrm>
            <a:off x="609600" y="914400"/>
            <a:ext cx="7416800" cy="1366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l">
              <a:defRPr/>
            </a:pPr>
            <a:r>
              <a:rPr lang="en-US" altLang="zh-CN" sz="2800" dirty="0" smtClean="0">
                <a:solidFill>
                  <a:srgbClr val="FFFF00"/>
                </a:solidFill>
                <a:latin typeface="Times New Roman"/>
                <a:ea typeface="宋体" charset="0"/>
                <a:cs typeface="Times New Roman"/>
              </a:rPr>
              <a:t>Degree centrality in AD</a:t>
            </a:r>
          </a:p>
        </p:txBody>
      </p:sp>
      <p:pic>
        <p:nvPicPr>
          <p:cNvPr id="689159" name="MacOS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914400" y="228600"/>
            <a:ext cx="7467600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  <a:t>Applications</a:t>
            </a:r>
            <a:r>
              <a:rPr kumimoji="0" lang="en-US" altLang="zh-CN" sz="40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  <a:t> to Brain Disorders</a:t>
            </a:r>
            <a: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  <a:t/>
            </a:r>
            <a:b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</a:br>
            <a:endParaRPr kumimoji="0" lang="en-US" altLang="zh-CN" sz="40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1828800" y="6396335"/>
            <a:ext cx="6705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400" dirty="0" smtClean="0">
                <a:ea typeface="宋体" charset="0"/>
                <a:cs typeface="宋体" charset="0"/>
              </a:rPr>
              <a:t>Dai</a:t>
            </a:r>
            <a:r>
              <a:rPr lang="en-US" altLang="zh-CN" sz="2400" dirty="0" smtClean="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rPr>
              <a:t>, Yan et </a:t>
            </a:r>
            <a:r>
              <a:rPr lang="en-US" altLang="zh-CN" sz="2400" dirty="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rPr>
              <a:t>al., </a:t>
            </a:r>
            <a:r>
              <a:rPr lang="en-US" altLang="zh-CN" sz="2400" dirty="0" smtClean="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rPr>
              <a:t>in prep.</a:t>
            </a:r>
            <a:endParaRPr lang="en-US" altLang="zh-CN" sz="2400" dirty="0">
              <a:solidFill>
                <a:schemeClr val="tx2"/>
              </a:solidFill>
              <a:latin typeface="Times New Roman" charset="0"/>
              <a:ea typeface="宋体" charset="0"/>
              <a:cs typeface="宋体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568" y="2060848"/>
            <a:ext cx="7164288" cy="4360102"/>
          </a:xfrm>
          <a:prstGeom prst="rect">
            <a:avLst/>
          </a:prstGeom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7774847"/>
      </p:ext>
    </p:extLst>
  </p:cSld>
  <p:clrMapOvr>
    <a:masterClrMapping/>
  </p:clrMapOvr>
  <p:transition xmlns:p14="http://schemas.microsoft.com/office/powerpoint/2010/main" advTm="29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89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9159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Resting-State </a:t>
            </a:r>
            <a:r>
              <a:rPr lang="en-US" altLang="zh-CN" sz="3200" b="1" dirty="0" err="1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fMRI</a:t>
            </a:r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: Principles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sp>
        <p:nvSpPr>
          <p:cNvPr id="27652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056092B2-AD85-E047-BCE6-3F8ECFB84182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9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7654" name="Text Box 5"/>
          <p:cNvSpPr txBox="1">
            <a:spLocks noChangeArrowheads="1"/>
          </p:cNvSpPr>
          <p:nvPr/>
        </p:nvSpPr>
        <p:spPr bwMode="auto">
          <a:xfrm>
            <a:off x="-269875" y="6110287"/>
            <a:ext cx="4537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altLang="zh-CN" dirty="0"/>
              <a:t>Zhang and </a:t>
            </a:r>
            <a:r>
              <a:rPr lang="en-US" altLang="zh-CN" dirty="0" err="1" smtClean="0"/>
              <a:t>Raichle</a:t>
            </a:r>
            <a:r>
              <a:rPr lang="en-US" altLang="zh-CN" dirty="0" smtClean="0"/>
              <a:t>, </a:t>
            </a:r>
            <a:r>
              <a:rPr lang="en-US" altLang="zh-CN" dirty="0"/>
              <a:t>2010. Nat Rev </a:t>
            </a:r>
            <a:r>
              <a:rPr lang="en-US" altLang="zh-CN" dirty="0" err="1"/>
              <a:t>Neurol</a:t>
            </a:r>
            <a:endParaRPr lang="en-US" altLang="zh-CN" dirty="0"/>
          </a:p>
        </p:txBody>
      </p:sp>
      <p:pic>
        <p:nvPicPr>
          <p:cNvPr id="27655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" y="1828800"/>
            <a:ext cx="4323491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800" y="1828800"/>
            <a:ext cx="4267200" cy="4065032"/>
          </a:xfrm>
          <a:prstGeom prst="rect">
            <a:avLst/>
          </a:prstGeom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606925" y="6110287"/>
            <a:ext cx="4537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zh-CN" dirty="0" smtClean="0"/>
              <a:t>      </a:t>
            </a:r>
            <a:r>
              <a:rPr lang="en-US" altLang="zh-CN" dirty="0" err="1" smtClean="0"/>
              <a:t>Biswal</a:t>
            </a:r>
            <a:r>
              <a:rPr lang="en-US" altLang="zh-CN" dirty="0" smtClean="0"/>
              <a:t> et al.</a:t>
            </a:r>
            <a:r>
              <a:rPr lang="en-US" altLang="zh-CN" dirty="0"/>
              <a:t>, 2010.</a:t>
            </a:r>
            <a:r>
              <a:rPr lang="en-US" altLang="zh-CN" dirty="0" smtClean="0"/>
              <a:t> PNAS </a:t>
            </a:r>
            <a:endParaRPr lang="en-US" altLang="zh-CN" dirty="0"/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4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514B8F88-CD25-CD44-AEEF-E3DF6DA4FA93}" type="slidenum">
              <a:rPr lang="en-US" altLang="zh-CN"/>
              <a:pPr/>
              <a:t>90</a:t>
            </a:fld>
            <a:endParaRPr lang="en-US" altLang="zh-CN"/>
          </a:p>
        </p:txBody>
      </p:sp>
      <p:sp>
        <p:nvSpPr>
          <p:cNvPr id="689158" name="Rectangle 6"/>
          <p:cNvSpPr>
            <a:spLocks noChangeArrowheads="1"/>
          </p:cNvSpPr>
          <p:nvPr/>
        </p:nvSpPr>
        <p:spPr bwMode="auto">
          <a:xfrm>
            <a:off x="609600" y="914400"/>
            <a:ext cx="7416800" cy="1366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l">
              <a:defRPr/>
            </a:pPr>
            <a:r>
              <a:rPr lang="en-US" altLang="zh-CN" sz="2800" dirty="0" smtClean="0">
                <a:solidFill>
                  <a:srgbClr val="FFFF00"/>
                </a:solidFill>
                <a:latin typeface="Times New Roman"/>
                <a:ea typeface="宋体" charset="0"/>
                <a:cs typeface="Times New Roman"/>
              </a:rPr>
              <a:t>Degree centrality in AD</a:t>
            </a:r>
          </a:p>
        </p:txBody>
      </p:sp>
      <p:pic>
        <p:nvPicPr>
          <p:cNvPr id="689159" name="MacOS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914400" y="228600"/>
            <a:ext cx="7467600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  <a:t>Applications</a:t>
            </a:r>
            <a:r>
              <a:rPr kumimoji="0" lang="en-US" altLang="zh-CN" sz="40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  <a:t> to Brain Disorders</a:t>
            </a:r>
            <a: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  <a:t/>
            </a:r>
            <a:b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</a:br>
            <a:endParaRPr kumimoji="0" lang="en-US" altLang="zh-CN" sz="40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1828800" y="6396335"/>
            <a:ext cx="6705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400" dirty="0" smtClean="0">
                <a:ea typeface="宋体" charset="0"/>
                <a:cs typeface="宋体" charset="0"/>
              </a:rPr>
              <a:t>Dai</a:t>
            </a:r>
            <a:r>
              <a:rPr lang="en-US" altLang="zh-CN" sz="2400" dirty="0" smtClean="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rPr>
              <a:t>, Yan et </a:t>
            </a:r>
            <a:r>
              <a:rPr lang="en-US" altLang="zh-CN" sz="2400" dirty="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rPr>
              <a:t>al., </a:t>
            </a:r>
            <a:r>
              <a:rPr lang="en-US" altLang="zh-CN" sz="2400" dirty="0" smtClean="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rPr>
              <a:t>in prep.</a:t>
            </a:r>
            <a:endParaRPr lang="en-US" altLang="zh-CN" sz="2400" dirty="0">
              <a:solidFill>
                <a:schemeClr val="tx2"/>
              </a:solidFill>
              <a:latin typeface="Times New Roman" charset="0"/>
              <a:ea typeface="宋体" charset="0"/>
              <a:cs typeface="宋体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" y="0"/>
            <a:ext cx="7916469" cy="6858000"/>
          </a:xfrm>
          <a:prstGeom prst="rect">
            <a:avLst/>
          </a:prstGeom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4128828"/>
      </p:ext>
    </p:extLst>
  </p:cSld>
  <p:clrMapOvr>
    <a:masterClrMapping/>
  </p:clrMapOvr>
  <p:transition xmlns:p14="http://schemas.microsoft.com/office/powerpoint/2010/main" advTm="28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89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9159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514B8F88-CD25-CD44-AEEF-E3DF6DA4FA93}" type="slidenum">
              <a:rPr lang="en-US" altLang="zh-CN"/>
              <a:pPr/>
              <a:t>91</a:t>
            </a:fld>
            <a:endParaRPr lang="en-US" altLang="zh-CN"/>
          </a:p>
        </p:txBody>
      </p:sp>
      <p:sp>
        <p:nvSpPr>
          <p:cNvPr id="689158" name="Rectangle 6"/>
          <p:cNvSpPr>
            <a:spLocks noChangeArrowheads="1"/>
          </p:cNvSpPr>
          <p:nvPr/>
        </p:nvSpPr>
        <p:spPr bwMode="auto">
          <a:xfrm>
            <a:off x="609600" y="914400"/>
            <a:ext cx="7416800" cy="1366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l">
              <a:defRPr/>
            </a:pPr>
            <a:r>
              <a:rPr lang="en-US" altLang="zh-CN" sz="2800" dirty="0" smtClean="0">
                <a:solidFill>
                  <a:srgbClr val="FFFF00"/>
                </a:solidFill>
                <a:latin typeface="Times New Roman"/>
                <a:ea typeface="宋体" charset="0"/>
                <a:cs typeface="Times New Roman"/>
              </a:rPr>
              <a:t>Classification in AD</a:t>
            </a:r>
          </a:p>
        </p:txBody>
      </p:sp>
      <p:pic>
        <p:nvPicPr>
          <p:cNvPr id="689159" name="MacOS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914400" y="228600"/>
            <a:ext cx="7467600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  <a:t>Applications</a:t>
            </a:r>
            <a:r>
              <a:rPr kumimoji="0" lang="en-US" altLang="zh-CN" sz="40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  <a:t> to Brain Disorders</a:t>
            </a:r>
            <a: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  <a:t/>
            </a:r>
            <a:b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</a:br>
            <a:endParaRPr kumimoji="0" lang="en-US" altLang="zh-CN" sz="40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838200" y="2044511"/>
            <a:ext cx="8172450" cy="4893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spcBef>
                <a:spcPct val="20000"/>
              </a:spcBef>
              <a:buFontTx/>
              <a:buChar char="•"/>
            </a:pPr>
            <a:r>
              <a:rPr kumimoji="1" lang="en-US" altLang="zh-CN" sz="3000" dirty="0" smtClean="0">
                <a:solidFill>
                  <a:srgbClr val="FFFFFF"/>
                </a:solidFill>
              </a:rPr>
              <a:t> Multi-modal imaging and multi-level characterization with multi-classifier (M3)</a:t>
            </a:r>
          </a:p>
          <a:p>
            <a:pPr algn="l">
              <a:spcBef>
                <a:spcPct val="20000"/>
              </a:spcBef>
              <a:buFontTx/>
              <a:buChar char="•"/>
            </a:pPr>
            <a:r>
              <a:rPr kumimoji="1" lang="en-US" altLang="zh-CN" sz="3000" dirty="0" smtClean="0">
                <a:solidFill>
                  <a:srgbClr val="FFFFFF"/>
                </a:solidFill>
              </a:rPr>
              <a:t> Features</a:t>
            </a:r>
          </a:p>
          <a:p>
            <a:pPr lvl="1" algn="l">
              <a:spcBef>
                <a:spcPct val="20000"/>
              </a:spcBef>
              <a:buFontTx/>
              <a:buChar char="•"/>
            </a:pPr>
            <a:r>
              <a:rPr kumimoji="1" lang="en-US" altLang="zh-CN" sz="3000" dirty="0" smtClean="0">
                <a:solidFill>
                  <a:srgbClr val="FFFFFF"/>
                </a:solidFill>
              </a:rPr>
              <a:t> ALFF</a:t>
            </a:r>
          </a:p>
          <a:p>
            <a:pPr lvl="1" algn="l">
              <a:spcBef>
                <a:spcPct val="20000"/>
              </a:spcBef>
              <a:buFontTx/>
              <a:buChar char="•"/>
            </a:pPr>
            <a:r>
              <a:rPr kumimoji="1" lang="en-US" altLang="zh-CN" sz="3000" dirty="0" smtClean="0">
                <a:solidFill>
                  <a:srgbClr val="FFFFFF"/>
                </a:solidFill>
              </a:rPr>
              <a:t> </a:t>
            </a:r>
            <a:r>
              <a:rPr kumimoji="1" lang="en-US" altLang="zh-CN" sz="3000" dirty="0" err="1" smtClean="0">
                <a:solidFill>
                  <a:srgbClr val="FFFFFF"/>
                </a:solidFill>
              </a:rPr>
              <a:t>ReHo</a:t>
            </a:r>
            <a:endParaRPr kumimoji="1" lang="en-US" altLang="zh-CN" sz="3000" dirty="0" smtClean="0">
              <a:solidFill>
                <a:srgbClr val="FFFFFF"/>
              </a:solidFill>
            </a:endParaRPr>
          </a:p>
          <a:p>
            <a:pPr lvl="1" algn="l">
              <a:spcBef>
                <a:spcPct val="20000"/>
              </a:spcBef>
              <a:buFontTx/>
              <a:buChar char="•"/>
            </a:pPr>
            <a:r>
              <a:rPr kumimoji="1" lang="en-US" altLang="zh-CN" sz="3000" dirty="0" smtClean="0">
                <a:solidFill>
                  <a:srgbClr val="FFFFFF"/>
                </a:solidFill>
              </a:rPr>
              <a:t> Regional correlation strength</a:t>
            </a:r>
          </a:p>
          <a:p>
            <a:pPr lvl="1" algn="l">
              <a:spcBef>
                <a:spcPct val="20000"/>
              </a:spcBef>
              <a:buFontTx/>
              <a:buChar char="•"/>
            </a:pPr>
            <a:r>
              <a:rPr kumimoji="1" lang="en-US" altLang="zh-CN" sz="3000" dirty="0" smtClean="0">
                <a:solidFill>
                  <a:srgbClr val="FFFFFF"/>
                </a:solidFill>
              </a:rPr>
              <a:t> Gray matter density</a:t>
            </a:r>
          </a:p>
          <a:p>
            <a:pPr algn="l">
              <a:spcBef>
                <a:spcPct val="20000"/>
              </a:spcBef>
              <a:buFontTx/>
              <a:buChar char="•"/>
            </a:pPr>
            <a:r>
              <a:rPr kumimoji="1" lang="en-US" altLang="zh-CN" sz="3000" dirty="0" smtClean="0">
                <a:solidFill>
                  <a:srgbClr val="FFFFFF"/>
                </a:solidFill>
              </a:rPr>
              <a:t> Accuracy: 89.47%</a:t>
            </a:r>
          </a:p>
          <a:p>
            <a:pPr algn="l">
              <a:spcBef>
                <a:spcPct val="20000"/>
              </a:spcBef>
              <a:buFontTx/>
              <a:buChar char="•"/>
            </a:pPr>
            <a:endParaRPr kumimoji="1" lang="en-US" altLang="zh-CN" sz="3000" dirty="0">
              <a:solidFill>
                <a:srgbClr val="FFFFFF"/>
              </a:solidFill>
              <a:latin typeface="Comic Sans MS" charset="0"/>
              <a:ea typeface="隶书" pitchFamily="49" charset="-122"/>
              <a:cs typeface="隶书" pitchFamily="49" charset="-122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1828800" y="6396335"/>
            <a:ext cx="6705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400" dirty="0" smtClean="0">
                <a:ea typeface="宋体" charset="0"/>
                <a:cs typeface="宋体" charset="0"/>
              </a:rPr>
              <a:t>Dai</a:t>
            </a:r>
            <a:r>
              <a:rPr lang="en-US" altLang="zh-CN" sz="2400" dirty="0" smtClean="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rPr>
              <a:t>*, Yan* et </a:t>
            </a:r>
            <a:r>
              <a:rPr lang="en-US" altLang="zh-CN" sz="2400" dirty="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rPr>
              <a:t>al., </a:t>
            </a:r>
            <a:r>
              <a:rPr lang="en-US" altLang="zh-CN" sz="2400" dirty="0" smtClean="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rPr>
              <a:t>2012</a:t>
            </a:r>
            <a:r>
              <a:rPr lang="en-US" altLang="zh-CN" sz="2400" dirty="0" smtClean="0">
                <a:ea typeface="宋体" charset="0"/>
                <a:cs typeface="宋体" charset="0"/>
              </a:rPr>
              <a:t>, </a:t>
            </a:r>
            <a:r>
              <a:rPr lang="en-US" altLang="zh-CN" sz="2400" dirty="0" err="1" smtClean="0">
                <a:ea typeface="宋体" charset="0"/>
                <a:cs typeface="宋体" charset="0"/>
              </a:rPr>
              <a:t>NeuroImage</a:t>
            </a:r>
            <a:endParaRPr lang="en-US" altLang="zh-CN" sz="2400" dirty="0">
              <a:solidFill>
                <a:schemeClr val="tx2"/>
              </a:solidFill>
              <a:latin typeface="Times New Roman" charset="0"/>
              <a:ea typeface="宋体" charset="0"/>
              <a:cs typeface="宋体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7000" y="1447800"/>
            <a:ext cx="5588000" cy="4368800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xmlns:p14="http://schemas.microsoft.com/office/powerpoint/2010/main" advTm="8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89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9159"/>
                </p:tgtEl>
              </p:cMediaNode>
            </p:audio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514B8F88-CD25-CD44-AEEF-E3DF6DA4FA93}" type="slidenum">
              <a:rPr lang="en-US" altLang="zh-CN"/>
              <a:pPr/>
              <a:t>92</a:t>
            </a:fld>
            <a:endParaRPr lang="en-US" altLang="zh-CN"/>
          </a:p>
        </p:txBody>
      </p:sp>
      <p:sp>
        <p:nvSpPr>
          <p:cNvPr id="689158" name="Rectangle 6"/>
          <p:cNvSpPr>
            <a:spLocks noChangeArrowheads="1"/>
          </p:cNvSpPr>
          <p:nvPr/>
        </p:nvSpPr>
        <p:spPr bwMode="auto">
          <a:xfrm>
            <a:off x="685800" y="1371600"/>
            <a:ext cx="7416800" cy="1366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l">
              <a:defRPr/>
            </a:pPr>
            <a:r>
              <a:rPr lang="en-US" altLang="zh-CN" sz="2800" dirty="0" smtClean="0">
                <a:solidFill>
                  <a:srgbClr val="FFFF00"/>
                </a:solidFill>
                <a:latin typeface="Times New Roman"/>
                <a:ea typeface="宋体" charset="0"/>
                <a:cs typeface="Times New Roman"/>
              </a:rPr>
              <a:t>Functional connectivity in Preoperative (Tumor)</a:t>
            </a:r>
            <a:endParaRPr lang="en-US" altLang="zh-CN" sz="2800" dirty="0">
              <a:solidFill>
                <a:srgbClr val="FFFF00"/>
              </a:solidFill>
              <a:latin typeface="Times New Roman"/>
              <a:ea typeface="宋体" charset="0"/>
              <a:cs typeface="Times New Roman"/>
            </a:endParaRPr>
          </a:p>
        </p:txBody>
      </p:sp>
      <p:pic>
        <p:nvPicPr>
          <p:cNvPr id="689159" name="MacOS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914400" y="228600"/>
            <a:ext cx="7467600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  <a:t>Applications</a:t>
            </a:r>
            <a:r>
              <a:rPr kumimoji="0" lang="en-US" altLang="zh-CN" sz="40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  <a:t> to Brain Disorders</a:t>
            </a:r>
            <a: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  <a:t/>
            </a:r>
            <a:b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</a:br>
            <a:endParaRPr kumimoji="0" lang="en-US" altLang="zh-CN" sz="40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隶书" charset="0"/>
              <a:cs typeface="隶书" charset="0"/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12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89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9159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514B8F88-CD25-CD44-AEEF-E3DF6DA4FA93}" type="slidenum">
              <a:rPr lang="en-US" altLang="zh-CN"/>
              <a:pPr/>
              <a:t>93</a:t>
            </a:fld>
            <a:endParaRPr lang="en-US" altLang="zh-CN"/>
          </a:p>
        </p:txBody>
      </p:sp>
      <p:sp>
        <p:nvSpPr>
          <p:cNvPr id="689158" name="Rectangle 6"/>
          <p:cNvSpPr>
            <a:spLocks noChangeArrowheads="1"/>
          </p:cNvSpPr>
          <p:nvPr/>
        </p:nvSpPr>
        <p:spPr bwMode="auto">
          <a:xfrm>
            <a:off x="685800" y="1371600"/>
            <a:ext cx="7416800" cy="1366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l">
              <a:defRPr/>
            </a:pPr>
            <a:r>
              <a:rPr lang="en-US" altLang="zh-CN" sz="2800" dirty="0" smtClean="0">
                <a:solidFill>
                  <a:srgbClr val="FFFF00"/>
                </a:solidFill>
                <a:latin typeface="Times New Roman"/>
                <a:ea typeface="宋体" charset="0"/>
                <a:cs typeface="Times New Roman"/>
              </a:rPr>
              <a:t>Functional </a:t>
            </a:r>
            <a:r>
              <a:rPr lang="en-US" altLang="zh-CN" sz="2800" dirty="0" err="1" smtClean="0">
                <a:solidFill>
                  <a:srgbClr val="FFFF00"/>
                </a:solidFill>
                <a:latin typeface="Times New Roman"/>
                <a:ea typeface="宋体" charset="0"/>
                <a:cs typeface="Times New Roman"/>
              </a:rPr>
              <a:t>connecitivty</a:t>
            </a:r>
            <a:r>
              <a:rPr lang="en-US" altLang="zh-CN" sz="2800" dirty="0" smtClean="0">
                <a:solidFill>
                  <a:srgbClr val="FFFF00"/>
                </a:solidFill>
                <a:latin typeface="Times New Roman"/>
                <a:ea typeface="宋体" charset="0"/>
                <a:cs typeface="Times New Roman"/>
              </a:rPr>
              <a:t> in Preoperative (Tumor)</a:t>
            </a:r>
            <a:endParaRPr lang="en-US" altLang="zh-CN" sz="2800" dirty="0">
              <a:solidFill>
                <a:srgbClr val="FFFF00"/>
              </a:solidFill>
              <a:latin typeface="Times New Roman"/>
              <a:ea typeface="宋体" charset="0"/>
              <a:cs typeface="Times New Roman"/>
            </a:endParaRPr>
          </a:p>
        </p:txBody>
      </p:sp>
      <p:pic>
        <p:nvPicPr>
          <p:cNvPr id="689159" name="MacOS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914400" y="228600"/>
            <a:ext cx="7467600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  <a:t>Applications</a:t>
            </a:r>
            <a:r>
              <a:rPr kumimoji="0" lang="en-US" altLang="zh-CN" sz="40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  <a:t> to Brain Disorders</a:t>
            </a:r>
            <a: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  <a:t/>
            </a:r>
            <a:b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</a:br>
            <a:endParaRPr kumimoji="0" lang="en-US" altLang="zh-CN" sz="40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隶书" charset="0"/>
              <a:cs typeface="隶书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0"/>
            <a:ext cx="7523576" cy="4114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65251" y="0"/>
            <a:ext cx="6395656" cy="5867400"/>
          </a:xfrm>
          <a:prstGeom prst="rect">
            <a:avLst/>
          </a:prstGeom>
        </p:spPr>
      </p:pic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156592" y="6279703"/>
            <a:ext cx="477544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400" dirty="0" smtClean="0">
                <a:ea typeface="宋体" charset="0"/>
                <a:cs typeface="宋体" charset="0"/>
              </a:rPr>
              <a:t>Zhang et al., 2009. </a:t>
            </a:r>
            <a:r>
              <a:rPr lang="en-US" sz="2400" dirty="0"/>
              <a:t>Neurosurgery</a:t>
            </a:r>
            <a:endParaRPr lang="en-US" altLang="zh-CN" sz="2400" dirty="0">
              <a:solidFill>
                <a:schemeClr val="tx2"/>
              </a:solidFill>
              <a:latin typeface="Times New Roman" charset="0"/>
              <a:ea typeface="宋体" charset="0"/>
              <a:cs typeface="宋体" charset="0"/>
            </a:endParaRP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457200" y="4191000"/>
            <a:ext cx="1371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400" dirty="0" smtClean="0">
                <a:ea typeface="宋体" charset="0"/>
                <a:cs typeface="宋体" charset="0"/>
              </a:rPr>
              <a:t>Case 1</a:t>
            </a:r>
            <a:endParaRPr lang="en-US" altLang="zh-CN" sz="2400" dirty="0">
              <a:solidFill>
                <a:schemeClr val="tx2"/>
              </a:solidFill>
              <a:latin typeface="Times New Roman" charset="0"/>
              <a:ea typeface="宋体" charset="0"/>
              <a:cs typeface="宋体" charset="0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6172200" y="5939135"/>
            <a:ext cx="1371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400" dirty="0" smtClean="0">
                <a:ea typeface="宋体" charset="0"/>
                <a:cs typeface="宋体" charset="0"/>
              </a:rPr>
              <a:t>Case 2</a:t>
            </a:r>
            <a:endParaRPr lang="en-US" altLang="zh-CN" sz="2400" dirty="0">
              <a:solidFill>
                <a:schemeClr val="tx2"/>
              </a:solidFill>
              <a:latin typeface="Times New Roman" charset="0"/>
              <a:ea typeface="宋体" charset="0"/>
              <a:cs typeface="宋体" charset="0"/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xmlns:p14="http://schemas.microsoft.com/office/powerpoint/2010/main" advTm="53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89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9159"/>
                </p:tgtEl>
              </p:cMediaNode>
            </p:audio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514B8F88-CD25-CD44-AEEF-E3DF6DA4FA93}" type="slidenum">
              <a:rPr lang="en-US" altLang="zh-CN"/>
              <a:pPr/>
              <a:t>94</a:t>
            </a:fld>
            <a:endParaRPr lang="en-US" altLang="zh-CN"/>
          </a:p>
        </p:txBody>
      </p:sp>
      <p:sp>
        <p:nvSpPr>
          <p:cNvPr id="689158" name="Rectangle 6"/>
          <p:cNvSpPr>
            <a:spLocks noChangeArrowheads="1"/>
          </p:cNvSpPr>
          <p:nvPr/>
        </p:nvSpPr>
        <p:spPr bwMode="auto">
          <a:xfrm>
            <a:off x="685800" y="980728"/>
            <a:ext cx="7416800" cy="1366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l">
              <a:defRPr/>
            </a:pPr>
            <a:r>
              <a:rPr lang="en-US" altLang="zh-CN" sz="2800" dirty="0" smtClean="0">
                <a:solidFill>
                  <a:srgbClr val="FFFF00"/>
                </a:solidFill>
                <a:latin typeface="Times New Roman"/>
                <a:ea typeface="宋体" charset="0"/>
                <a:cs typeface="Times New Roman"/>
              </a:rPr>
              <a:t>Functional connectivity in Preoperative (Tumor)</a:t>
            </a:r>
            <a:endParaRPr lang="en-US" altLang="zh-CN" sz="2800" dirty="0">
              <a:solidFill>
                <a:srgbClr val="FFFF00"/>
              </a:solidFill>
              <a:latin typeface="Times New Roman"/>
              <a:ea typeface="宋体" charset="0"/>
              <a:cs typeface="Times New Roman"/>
            </a:endParaRPr>
          </a:p>
        </p:txBody>
      </p:sp>
      <p:pic>
        <p:nvPicPr>
          <p:cNvPr id="689159" name="MacOS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914400" y="228600"/>
            <a:ext cx="7467600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  <a:t>Applications</a:t>
            </a:r>
            <a:r>
              <a:rPr kumimoji="0" lang="en-US" altLang="zh-CN" sz="40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  <a:t> to Brain Disorders</a:t>
            </a:r>
            <a: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  <a:t/>
            </a:r>
            <a:b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</a:br>
            <a:endParaRPr kumimoji="0" lang="en-US" altLang="zh-CN" sz="40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12576" y="6381328"/>
            <a:ext cx="477544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000" dirty="0" err="1" smtClean="0">
                <a:ea typeface="宋体" charset="0"/>
                <a:cs typeface="宋体" charset="0"/>
              </a:rPr>
              <a:t>Qiu</a:t>
            </a:r>
            <a:r>
              <a:rPr lang="en-US" altLang="zh-CN" sz="2000" dirty="0" smtClean="0">
                <a:ea typeface="宋体" charset="0"/>
                <a:cs typeface="宋体" charset="0"/>
              </a:rPr>
              <a:t>, , Yan et al., in prep.</a:t>
            </a:r>
            <a:endParaRPr lang="en-US" altLang="zh-CN" sz="2000" dirty="0">
              <a:solidFill>
                <a:schemeClr val="tx2"/>
              </a:solidFill>
              <a:ea typeface="宋体" charset="0"/>
              <a:cs typeface="宋体" charset="0"/>
            </a:endParaRPr>
          </a:p>
        </p:txBody>
      </p:sp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-108520" y="5877272"/>
            <a:ext cx="3240360" cy="639068"/>
          </a:xfrm>
        </p:spPr>
        <p:txBody>
          <a:bodyPr/>
          <a:lstStyle/>
          <a:p>
            <a:pPr algn="ctr"/>
            <a:r>
              <a:rPr lang="en-US" altLang="zh-CN" sz="2000" kern="1200" dirty="0">
                <a:solidFill>
                  <a:srgbClr val="FFFF00"/>
                </a:solidFill>
                <a:latin typeface="Times New Roman"/>
                <a:ea typeface="宋体" charset="0"/>
                <a:cs typeface="Times New Roman"/>
              </a:rPr>
              <a:t>Direct Cortical Stimulation </a:t>
            </a:r>
          </a:p>
        </p:txBody>
      </p:sp>
      <p:pic>
        <p:nvPicPr>
          <p:cNvPr id="17" name="Picture 2" descr="C:\files\国家临床医学中心\1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57" t="51035" r="33652"/>
          <a:stretch>
            <a:fillRect/>
          </a:stretch>
        </p:blipFill>
        <p:spPr bwMode="auto">
          <a:xfrm>
            <a:off x="467544" y="2492896"/>
            <a:ext cx="1668699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35861" y="5661248"/>
            <a:ext cx="17801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Illustrative Case </a:t>
            </a:r>
            <a:r>
              <a:rPr lang="en-US" sz="1600" dirty="0" smtClean="0"/>
              <a:t>16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5508104" y="6307336"/>
            <a:ext cx="2687655" cy="2180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50000"/>
              </a:lnSpc>
            </a:pPr>
            <a:r>
              <a:rPr lang="en-US" sz="1400" dirty="0" smtClean="0"/>
              <a:t>R-fMRI </a:t>
            </a:r>
            <a:r>
              <a:rPr lang="en-US" sz="1400" dirty="0" err="1" smtClean="0"/>
              <a:t>iFC</a:t>
            </a:r>
            <a:r>
              <a:rPr lang="en-US" sz="1400" dirty="0" smtClean="0"/>
              <a:t> of hand area (top 2%)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04048" y="2636912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8181062" y="2636912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</a:t>
            </a:r>
          </a:p>
        </p:txBody>
      </p:sp>
      <p:pic>
        <p:nvPicPr>
          <p:cNvPr id="25" name="Picture 62" descr="PICT0603"/>
          <p:cNvPicPr>
            <a:picLocks noChangeAspect="1" noChangeArrowheads="1"/>
          </p:cNvPicPr>
          <p:nvPr/>
        </p:nvPicPr>
        <p:blipFill>
          <a:blip r:embed="rId9" cstate="print">
            <a:lum contrast="2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" t="23880" r="61194" b="22388"/>
          <a:stretch>
            <a:fillRect/>
          </a:stretch>
        </p:blipFill>
        <p:spPr bwMode="auto">
          <a:xfrm>
            <a:off x="3131840" y="2492896"/>
            <a:ext cx="1351049" cy="147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63" descr="PICT0604"/>
          <p:cNvPicPr>
            <a:picLocks noChangeAspect="1" noChangeArrowheads="1"/>
          </p:cNvPicPr>
          <p:nvPr/>
        </p:nvPicPr>
        <p:blipFill>
          <a:blip r:embed="rId10" cstate="print">
            <a:lum bright="-20000" contrast="2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76" t="17911" r="1866" b="31343"/>
          <a:stretch>
            <a:fillRect/>
          </a:stretch>
        </p:blipFill>
        <p:spPr bwMode="auto">
          <a:xfrm>
            <a:off x="3059832" y="4077072"/>
            <a:ext cx="1443210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" descr="H:\RS_DATA1\Finger20130215\export_withoutFWE\ZHENG_DONGpre\task_ICS_zhengdong_0_02.tif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1" t="9650" r="9262" b="37326"/>
          <a:stretch>
            <a:fillRect/>
          </a:stretch>
        </p:blipFill>
        <p:spPr>
          <a:xfrm>
            <a:off x="5292080" y="2291519"/>
            <a:ext cx="2901809" cy="1785553"/>
          </a:xfrm>
          <a:prstGeom prst="rect">
            <a:avLst/>
          </a:prstGeom>
        </p:spPr>
      </p:pic>
      <p:pic>
        <p:nvPicPr>
          <p:cNvPr id="28" name="Picture 2" descr="I:\RS_DATA1\Finger20130215\export_withoutFWE\ZHENG_DONGpre\REST_ICS_0_02.tif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9" t="8028" r="10725" b="36693"/>
          <a:stretch>
            <a:fillRect/>
          </a:stretch>
        </p:blipFill>
        <p:spPr>
          <a:xfrm>
            <a:off x="5292080" y="4293097"/>
            <a:ext cx="2902948" cy="18722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96136" y="4077072"/>
            <a:ext cx="2089522" cy="2180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50000"/>
              </a:lnSpc>
            </a:pPr>
            <a:r>
              <a:rPr lang="en-US" sz="1400" dirty="0"/>
              <a:t>Motor task </a:t>
            </a:r>
            <a:r>
              <a:rPr lang="en-US" sz="1400" dirty="0" smtClean="0"/>
              <a:t>fMRI (top 2%)</a:t>
            </a:r>
            <a:endParaRPr lang="en-US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2830984" y="2636912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427984" y="2636912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</a:t>
            </a:r>
          </a:p>
        </p:txBody>
      </p:sp>
      <p:pic>
        <p:nvPicPr>
          <p:cNvPr id="23" name="Picture 22" descr="C:\files\交班PPT\郑冬\11217郑冬\郑冬\SWQ_9012.GI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5" t="28873" r="11424" b="17743"/>
          <a:stretch>
            <a:fillRect/>
          </a:stretch>
        </p:blipFill>
        <p:spPr>
          <a:xfrm>
            <a:off x="539552" y="4318419"/>
            <a:ext cx="1515900" cy="1630861"/>
          </a:xfrm>
          <a:prstGeom prst="rect">
            <a:avLst/>
          </a:prstGeom>
        </p:spPr>
      </p:pic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9569306"/>
      </p:ext>
    </p:extLst>
  </p:cSld>
  <p:clrMapOvr>
    <a:masterClrMapping/>
  </p:clrMapOvr>
  <p:transition xmlns:p14="http://schemas.microsoft.com/office/powerpoint/2010/main" advTm="203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89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9159"/>
                </p:tgtEl>
              </p:cMediaNode>
            </p:audio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24" grpId="0"/>
      <p:bldP spid="5" grpId="0"/>
      <p:bldP spid="30" grpId="0"/>
      <p:bldP spid="31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514B8F88-CD25-CD44-AEEF-E3DF6DA4FA93}" type="slidenum">
              <a:rPr lang="en-US" altLang="zh-CN"/>
              <a:pPr/>
              <a:t>95</a:t>
            </a:fld>
            <a:endParaRPr lang="en-US" altLang="zh-CN"/>
          </a:p>
        </p:txBody>
      </p:sp>
      <p:pic>
        <p:nvPicPr>
          <p:cNvPr id="689159" name="MacOS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914400" y="228600"/>
            <a:ext cx="7467600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  <a:t>Applications</a:t>
            </a:r>
            <a:r>
              <a:rPr kumimoji="0" lang="en-US" altLang="zh-CN" sz="40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  <a:t> to Brain Disorders</a:t>
            </a:r>
            <a: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  <a:t/>
            </a:r>
            <a:b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</a:br>
            <a:endParaRPr kumimoji="0" lang="en-US" altLang="zh-CN" sz="40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12576" y="6381328"/>
            <a:ext cx="477544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000" dirty="0" err="1" smtClean="0">
                <a:ea typeface="宋体" charset="0"/>
                <a:cs typeface="宋体" charset="0"/>
              </a:rPr>
              <a:t>Qiu</a:t>
            </a:r>
            <a:r>
              <a:rPr lang="en-US" altLang="zh-CN" sz="2000" dirty="0" smtClean="0">
                <a:ea typeface="宋体" charset="0"/>
                <a:cs typeface="宋体" charset="0"/>
              </a:rPr>
              <a:t>, , Yan et al., in prep.</a:t>
            </a:r>
            <a:endParaRPr lang="en-US" altLang="zh-CN" sz="2000" dirty="0">
              <a:solidFill>
                <a:schemeClr val="tx2"/>
              </a:solidFill>
              <a:ea typeface="宋体" charset="0"/>
              <a:cs typeface="宋体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03648" y="4653136"/>
            <a:ext cx="17064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 smtClean="0"/>
              <a:t>H: hand M: mouth</a:t>
            </a:r>
            <a:endParaRPr lang="en-US" sz="1600" dirty="0"/>
          </a:p>
        </p:txBody>
      </p:sp>
      <p:grpSp>
        <p:nvGrpSpPr>
          <p:cNvPr id="22" name="Group 21"/>
          <p:cNvGrpSpPr/>
          <p:nvPr/>
        </p:nvGrpSpPr>
        <p:grpSpPr>
          <a:xfrm>
            <a:off x="323528" y="2636912"/>
            <a:ext cx="3775824" cy="1785799"/>
            <a:chOff x="84138" y="1671638"/>
            <a:chExt cx="8951912" cy="4233862"/>
          </a:xfrm>
        </p:grpSpPr>
        <p:pic>
          <p:nvPicPr>
            <p:cNvPr id="23" name="Picture 22" descr="C:\files\交班PPT\郑冬\11217郑冬\郑冬\SWQ_9012.G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75" t="28873" r="11424" b="17743"/>
            <a:stretch>
              <a:fillRect/>
            </a:stretch>
          </p:blipFill>
          <p:spPr>
            <a:xfrm>
              <a:off x="84138" y="1671638"/>
              <a:ext cx="3935412" cy="4233862"/>
            </a:xfrm>
            <a:prstGeom prst="rect">
              <a:avLst/>
            </a:prstGeom>
          </p:spPr>
        </p:pic>
        <p:cxnSp>
          <p:nvCxnSpPr>
            <p:cNvPr id="24" name="曲线连接符 5"/>
            <p:cNvCxnSpPr/>
            <p:nvPr/>
          </p:nvCxnSpPr>
          <p:spPr>
            <a:xfrm flipV="1">
              <a:off x="2232025" y="3789363"/>
              <a:ext cx="2232025" cy="1655762"/>
            </a:xfrm>
            <a:prstGeom prst="curvedConnector3">
              <a:avLst/>
            </a:prstGeom>
            <a:ln w="762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2" descr="C:\files\静息态病人详细手术资料\11217郑冬1HMP\MR_ZHENG_DONG_305_53_2_1900_1_\H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446588" y="1671638"/>
              <a:ext cx="4589462" cy="4233862"/>
            </a:xfrm>
            <a:prstGeom prst="rect">
              <a:avLst/>
            </a:prstGeom>
          </p:spPr>
        </p:pic>
      </p:grpSp>
      <p:pic>
        <p:nvPicPr>
          <p:cNvPr id="3" name="Picture 2" descr="Slide24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988840"/>
            <a:ext cx="4320480" cy="3240360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8224740"/>
      </p:ext>
    </p:extLst>
  </p:cSld>
  <p:clrMapOvr>
    <a:masterClrMapping/>
  </p:clrMapOvr>
  <p:transition xmlns:p14="http://schemas.microsoft.com/office/powerpoint/2010/main" advTm="32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89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9159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514B8F88-CD25-CD44-AEEF-E3DF6DA4FA93}" type="slidenum">
              <a:rPr lang="en-US" altLang="zh-CN"/>
              <a:pPr/>
              <a:t>96</a:t>
            </a:fld>
            <a:endParaRPr lang="en-US" altLang="zh-CN"/>
          </a:p>
        </p:txBody>
      </p:sp>
      <p:pic>
        <p:nvPicPr>
          <p:cNvPr id="689159" name="MacOS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914400" y="228600"/>
            <a:ext cx="7467600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  <a:t>Applications</a:t>
            </a:r>
            <a:r>
              <a:rPr kumimoji="0" lang="en-US" altLang="zh-CN" sz="40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  <a:t> to Brain Disorders</a:t>
            </a:r>
            <a: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  <a:t/>
            </a:r>
            <a:b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</a:br>
            <a:endParaRPr kumimoji="0" lang="en-US" altLang="zh-CN" sz="40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12576" y="6381328"/>
            <a:ext cx="477544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000" dirty="0" err="1" smtClean="0">
                <a:ea typeface="宋体" charset="0"/>
                <a:cs typeface="宋体" charset="0"/>
              </a:rPr>
              <a:t>Qiu</a:t>
            </a:r>
            <a:r>
              <a:rPr lang="en-US" altLang="zh-CN" sz="2000" dirty="0" smtClean="0">
                <a:ea typeface="宋体" charset="0"/>
                <a:cs typeface="宋体" charset="0"/>
              </a:rPr>
              <a:t>, , Yan et al., in prep.</a:t>
            </a:r>
            <a:endParaRPr lang="en-US" altLang="zh-CN" sz="2000" dirty="0">
              <a:solidFill>
                <a:schemeClr val="tx2"/>
              </a:solidFill>
              <a:ea typeface="宋体" charset="0"/>
              <a:cs typeface="宋体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5576" y="5169386"/>
            <a:ext cx="17272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Post-op</a:t>
            </a:r>
          </a:p>
          <a:p>
            <a:r>
              <a:rPr lang="en-US" sz="1600" dirty="0"/>
              <a:t>muscle </a:t>
            </a:r>
            <a:r>
              <a:rPr lang="en-US" sz="1600" dirty="0" smtClean="0"/>
              <a:t>strength: V</a:t>
            </a:r>
            <a:endParaRPr lang="en-US" sz="1600" dirty="0"/>
          </a:p>
        </p:txBody>
      </p:sp>
      <p:pic>
        <p:nvPicPr>
          <p:cNvPr id="17" name="图片 8" descr="SWQ_9019.TI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2" t="29715" r="4594" b="19682"/>
          <a:stretch>
            <a:fillRect/>
          </a:stretch>
        </p:blipFill>
        <p:spPr bwMode="auto">
          <a:xfrm>
            <a:off x="740791" y="1598939"/>
            <a:ext cx="1672876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内容占位符 21" descr="2011-8-11 9-28-06.bmp"/>
          <p:cNvPicPr>
            <a:picLocks noGrp="1" noChangeAspect="1"/>
          </p:cNvPicPr>
          <p:nvPr>
            <p:ph sz="quarter" idx="4294967295"/>
          </p:nvPr>
        </p:nvPicPr>
        <p:blipFill>
          <a:blip r:embed="rId9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2" t="9106" r="7230" b="5492"/>
          <a:stretch>
            <a:fillRect/>
          </a:stretch>
        </p:blipFill>
        <p:spPr>
          <a:xfrm>
            <a:off x="683568" y="3255123"/>
            <a:ext cx="1805826" cy="1830061"/>
          </a:xfrm>
          <a:solidFill>
            <a:srgbClr val="000000"/>
          </a:solidFill>
        </p:spPr>
      </p:pic>
      <p:sp>
        <p:nvSpPr>
          <p:cNvPr id="14" name="TextBox 13"/>
          <p:cNvSpPr txBox="1"/>
          <p:nvPr/>
        </p:nvSpPr>
        <p:spPr>
          <a:xfrm>
            <a:off x="3275856" y="4365104"/>
            <a:ext cx="23295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/>
              <a:t>L</a:t>
            </a:r>
            <a:r>
              <a:rPr lang="en-US" sz="1200" dirty="0" smtClean="0"/>
              <a:t>: leg; H: hand; M: mouth;</a:t>
            </a:r>
            <a:endParaRPr lang="en-US" sz="1200" dirty="0"/>
          </a:p>
          <a:p>
            <a:pPr algn="l"/>
            <a:r>
              <a:rPr lang="en-US" sz="1200" dirty="0" smtClean="0"/>
              <a:t>1, 2, 3: speech </a:t>
            </a:r>
            <a:r>
              <a:rPr lang="en-US" sz="1200" dirty="0"/>
              <a:t>arrest; </a:t>
            </a:r>
            <a:r>
              <a:rPr lang="en-US" sz="1200" dirty="0" smtClean="0"/>
              <a:t>5, 6: </a:t>
            </a:r>
            <a:r>
              <a:rPr lang="en-US" sz="1200" dirty="0"/>
              <a:t>picture naming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131840" y="2204864"/>
            <a:ext cx="2341946" cy="2088232"/>
            <a:chOff x="395288" y="80963"/>
            <a:chExt cx="7561262" cy="6742112"/>
          </a:xfrm>
        </p:grpSpPr>
        <p:pic>
          <p:nvPicPr>
            <p:cNvPr id="16" name="Picture 2" descr="C:\files\静息态病人详细手术资料\case13_徐碎勇MHHHHLL12356\SWQ_9728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70" t="21854" r="9473" b="20871"/>
            <a:stretch>
              <a:fillRect/>
            </a:stretch>
          </p:blipFill>
          <p:spPr>
            <a:xfrm>
              <a:off x="395288" y="1527175"/>
              <a:ext cx="3492500" cy="3902075"/>
            </a:xfrm>
            <a:prstGeom prst="rect">
              <a:avLst/>
            </a:prstGeom>
          </p:spPr>
        </p:pic>
        <p:cxnSp>
          <p:nvCxnSpPr>
            <p:cNvPr id="19" name="曲线连接符 5"/>
            <p:cNvCxnSpPr/>
            <p:nvPr/>
          </p:nvCxnSpPr>
          <p:spPr>
            <a:xfrm>
              <a:off x="2555875" y="4978400"/>
              <a:ext cx="3384550" cy="1258888"/>
            </a:xfrm>
            <a:prstGeom prst="curvedConnector3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曲线连接符 23"/>
            <p:cNvCxnSpPr/>
            <p:nvPr/>
          </p:nvCxnSpPr>
          <p:spPr>
            <a:xfrm flipV="1">
              <a:off x="1765300" y="2420938"/>
              <a:ext cx="4175125" cy="2205037"/>
            </a:xfrm>
            <a:prstGeom prst="curvedConnector3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曲线连接符 25"/>
            <p:cNvCxnSpPr/>
            <p:nvPr/>
          </p:nvCxnSpPr>
          <p:spPr>
            <a:xfrm flipV="1">
              <a:off x="2124075" y="4279900"/>
              <a:ext cx="3816350" cy="622300"/>
            </a:xfrm>
            <a:prstGeom prst="curvedConnector3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2" descr="C:\files\静息态病人详细手术资料\徐碎勇MHHHHLL12356\snapshot\H1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7413" y="5170488"/>
              <a:ext cx="1989137" cy="1652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3" descr="C:\files\静息态病人详细手术资料\徐碎勇MHHHHLL12356\snapshot\H2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3475038"/>
              <a:ext cx="1941513" cy="160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4" descr="C:\files\静息态病人详细手术资料\徐碎勇MHHHHLL12356\snapshot\H3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0425" y="1781175"/>
              <a:ext cx="1962150" cy="1647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5" descr="C:\files\静息态病人详细手术资料\徐碎勇MHHHHLL12356\snapshot\H4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9950" y="80963"/>
              <a:ext cx="1865313" cy="1597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0" name="曲线连接符 24"/>
            <p:cNvCxnSpPr/>
            <p:nvPr/>
          </p:nvCxnSpPr>
          <p:spPr>
            <a:xfrm flipV="1">
              <a:off x="1549400" y="981075"/>
              <a:ext cx="4391025" cy="3279775"/>
            </a:xfrm>
            <a:prstGeom prst="curvedConnector3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Picture 30" descr="Slide32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060848"/>
            <a:ext cx="3223215" cy="2417411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3851920" y="5322694"/>
            <a:ext cx="48822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Illustrative Case </a:t>
            </a:r>
            <a:r>
              <a:rPr lang="en-US" sz="1600" dirty="0" smtClean="0">
                <a:solidFill>
                  <a:srgbClr val="FFFF00"/>
                </a:solidFill>
              </a:rPr>
              <a:t>13: CANNOT perform motor fMRI task</a:t>
            </a:r>
            <a:endParaRPr lang="en-US" sz="1600" dirty="0">
              <a:solidFill>
                <a:srgbClr val="FFFF00"/>
              </a:solidFill>
            </a:endParaRP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0581922"/>
      </p:ext>
    </p:extLst>
  </p:cSld>
  <p:clrMapOvr>
    <a:masterClrMapping/>
  </p:clrMapOvr>
  <p:transition xmlns:p14="http://schemas.microsoft.com/office/powerpoint/2010/main" advTm="32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89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9159"/>
                </p:tgtEl>
              </p:cMediaNode>
            </p:audio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" grpId="0"/>
      <p:bldP spid="33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514B8F88-CD25-CD44-AEEF-E3DF6DA4FA93}" type="slidenum">
              <a:rPr lang="en-US" altLang="zh-CN"/>
              <a:pPr/>
              <a:t>97</a:t>
            </a:fld>
            <a:endParaRPr lang="en-US" altLang="zh-CN"/>
          </a:p>
        </p:txBody>
      </p:sp>
      <p:pic>
        <p:nvPicPr>
          <p:cNvPr id="689159" name="MacOS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914400" y="228600"/>
            <a:ext cx="7467600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  <a:t>Applications</a:t>
            </a:r>
            <a:r>
              <a:rPr kumimoji="0" lang="en-US" altLang="zh-CN" sz="40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  <a:t> to Brain Disorders</a:t>
            </a:r>
            <a: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  <a:t/>
            </a:r>
            <a:b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</a:br>
            <a:endParaRPr kumimoji="0" lang="en-US" altLang="zh-CN" sz="40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-972616" y="6381328"/>
            <a:ext cx="477544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000" dirty="0" err="1" smtClean="0">
                <a:ea typeface="宋体" charset="0"/>
                <a:cs typeface="宋体" charset="0"/>
              </a:rPr>
              <a:t>Qiu</a:t>
            </a:r>
            <a:r>
              <a:rPr lang="en-US" altLang="zh-CN" sz="2000" dirty="0" smtClean="0">
                <a:ea typeface="宋体" charset="0"/>
                <a:cs typeface="宋体" charset="0"/>
              </a:rPr>
              <a:t>, , Yan et al., in prep.</a:t>
            </a:r>
            <a:endParaRPr lang="en-US" altLang="zh-CN" sz="2000" dirty="0">
              <a:solidFill>
                <a:schemeClr val="tx2"/>
              </a:solidFill>
              <a:ea typeface="宋体" charset="0"/>
              <a:cs typeface="宋体" charset="0"/>
            </a:endParaRPr>
          </a:p>
        </p:txBody>
      </p:sp>
      <p:graphicFrame>
        <p:nvGraphicFramePr>
          <p:cNvPr id="23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0904090"/>
              </p:ext>
            </p:extLst>
          </p:nvPr>
        </p:nvGraphicFramePr>
        <p:xfrm>
          <a:off x="3347865" y="4077072"/>
          <a:ext cx="4608511" cy="2716476"/>
        </p:xfrm>
        <a:graphic>
          <a:graphicData uri="http://schemas.openxmlformats.org/drawingml/2006/table">
            <a:tbl>
              <a:tblPr/>
              <a:tblGrid>
                <a:gridCol w="297443"/>
                <a:gridCol w="369494"/>
                <a:gridCol w="316842"/>
                <a:gridCol w="847987"/>
                <a:gridCol w="733445"/>
                <a:gridCol w="654928"/>
                <a:gridCol w="694648"/>
                <a:gridCol w="693724"/>
              </a:tblGrid>
              <a:tr h="2410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No</a:t>
                      </a:r>
                      <a:endParaRPr kumimoji="0" lang="zh-CN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Times New Roman" charset="0"/>
                      </a:endParaRPr>
                    </a:p>
                  </a:txBody>
                  <a:tcPr marL="39908" marR="3990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Age</a:t>
                      </a:r>
                      <a:endParaRPr kumimoji="0" lang="zh-CN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Times New Roman" charset="0"/>
                      </a:endParaRPr>
                    </a:p>
                  </a:txBody>
                  <a:tcPr marL="39908" marR="3990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Sex</a:t>
                      </a:r>
                      <a:endParaRPr kumimoji="0" lang="zh-CN" sz="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Times New Roman" charset="0"/>
                      </a:endParaRPr>
                    </a:p>
                  </a:txBody>
                  <a:tcPr marL="39908" marR="3990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Lesion locate</a:t>
                      </a:r>
                      <a:endParaRPr kumimoji="0" lang="zh-CN" sz="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Times New Roman" charset="0"/>
                      </a:endParaRPr>
                    </a:p>
                  </a:txBody>
                  <a:tcPr marL="39908" marR="3990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real positive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real negative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fault positive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fault negative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156111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1</a:t>
                      </a:r>
                    </a:p>
                  </a:txBody>
                  <a:tcPr marL="5543" marR="5543" marT="5543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41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M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Left frontal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4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26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0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0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</a:tr>
              <a:tr h="12655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2</a:t>
                      </a:r>
                    </a:p>
                  </a:txBody>
                  <a:tcPr marL="5543" marR="5543" marT="5543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23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M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Left frontal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2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36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3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0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</a:tr>
              <a:tr h="12655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3</a:t>
                      </a:r>
                    </a:p>
                  </a:txBody>
                  <a:tcPr marL="5543" marR="5543" marT="5543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38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M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Left frontal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3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33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3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0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</a:tr>
              <a:tr h="12655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4</a:t>
                      </a:r>
                    </a:p>
                  </a:txBody>
                  <a:tcPr marL="5543" marR="5543" marT="5543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27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M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Left parietal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1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41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6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0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</a:tr>
              <a:tr h="12655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5</a:t>
                      </a:r>
                    </a:p>
                  </a:txBody>
                  <a:tcPr marL="5543" marR="5543" marT="5543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51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F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Left frontal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2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8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4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0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</a:tr>
              <a:tr h="12655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6</a:t>
                      </a:r>
                    </a:p>
                  </a:txBody>
                  <a:tcPr marL="5543" marR="5543" marT="5543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36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F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Left frontal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1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25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8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0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</a:tr>
              <a:tr h="12655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7</a:t>
                      </a:r>
                    </a:p>
                  </a:txBody>
                  <a:tcPr marL="5543" marR="5543" marT="5543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67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F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Left frontal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0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9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1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2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</a:tr>
              <a:tr h="12655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8</a:t>
                      </a:r>
                    </a:p>
                  </a:txBody>
                  <a:tcPr marL="5543" marR="5543" marT="5543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49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M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right parietal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1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32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2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0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</a:tr>
              <a:tr h="12655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9</a:t>
                      </a:r>
                    </a:p>
                  </a:txBody>
                  <a:tcPr marL="5543" marR="5543" marT="5543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39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M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Left frontal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1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38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1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0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</a:tr>
              <a:tr h="12655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10</a:t>
                      </a:r>
                    </a:p>
                  </a:txBody>
                  <a:tcPr marL="5543" marR="5543" marT="5543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40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M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Left frontal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3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34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2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0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</a:tr>
              <a:tr h="12655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11</a:t>
                      </a:r>
                    </a:p>
                  </a:txBody>
                  <a:tcPr marL="5543" marR="5543" marT="5543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49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M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Left frontal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2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36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7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1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</a:tr>
              <a:tr h="12655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12</a:t>
                      </a:r>
                    </a:p>
                  </a:txBody>
                  <a:tcPr marL="5543" marR="5543" marT="5543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45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F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right frontal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1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36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6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0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</a:tr>
              <a:tr h="12655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13</a:t>
                      </a:r>
                    </a:p>
                  </a:txBody>
                  <a:tcPr marL="5543" marR="5543" marT="5543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32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M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Left frontal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4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48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2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0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</a:tr>
              <a:tr h="12655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14</a:t>
                      </a:r>
                    </a:p>
                  </a:txBody>
                  <a:tcPr marL="5543" marR="5543" marT="5543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39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F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right frontal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2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24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6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0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</a:tr>
              <a:tr h="12655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15</a:t>
                      </a:r>
                    </a:p>
                  </a:txBody>
                  <a:tcPr marL="5543" marR="5543" marT="5543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50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M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Left frontal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2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26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1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0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</a:tr>
              <a:tr h="12655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16</a:t>
                      </a:r>
                    </a:p>
                  </a:txBody>
                  <a:tcPr marL="5543" marR="5543" marT="5543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23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M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Left frontal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1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38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7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0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</a:tr>
              <a:tr h="126552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17</a:t>
                      </a:r>
                    </a:p>
                  </a:txBody>
                  <a:tcPr marL="5543" marR="5543" marT="5543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34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F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Left frontal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2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25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0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0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</a:tr>
              <a:tr h="121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宋体" charset="0"/>
                          <a:cs typeface="Times New Roman" charset="0"/>
                        </a:rPr>
                        <a:t>total</a:t>
                      </a:r>
                      <a:endParaRPr kumimoji="0" lang="zh-CN" sz="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宋体" charset="0"/>
                        <a:cs typeface="Times New Roman" charset="0"/>
                      </a:endParaRPr>
                    </a:p>
                  </a:txBody>
                  <a:tcPr marL="39908" marR="3990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sz="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Times New Roman" charset="0"/>
                      </a:endParaRPr>
                    </a:p>
                  </a:txBody>
                  <a:tcPr marL="39908" marR="3990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sz="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Times New Roman" charset="0"/>
                      </a:endParaRPr>
                    </a:p>
                  </a:txBody>
                  <a:tcPr marL="39908" marR="3990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sz="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Times New Roman" charset="0"/>
                      </a:endParaRPr>
                    </a:p>
                  </a:txBody>
                  <a:tcPr marL="39908" marR="3990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32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515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59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3</a:t>
                      </a:r>
                    </a:p>
                  </a:txBody>
                  <a:tcPr marL="5542" marR="5542" marT="554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</a:tr>
              <a:tr h="148784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宋体" charset="0"/>
                          <a:cs typeface="Times New Roman" charset="0"/>
                        </a:rPr>
                        <a:t>Sensitivity / Specificity</a:t>
                      </a:r>
                      <a:endParaRPr kumimoji="0" lang="zh-CN" sz="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宋体" charset="0"/>
                        <a:cs typeface="Times New Roman" charset="0"/>
                      </a:endParaRPr>
                    </a:p>
                  </a:txBody>
                  <a:tcPr marL="39908" marR="3990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90.91% / 89.41%</a:t>
                      </a:r>
                      <a:endParaRPr kumimoji="0" lang="zh-CN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marL="39908" marR="3990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2267744" y="2492896"/>
            <a:ext cx="10823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Motor task</a:t>
            </a:r>
            <a:endParaRPr lang="en-US" sz="1600" dirty="0"/>
          </a:p>
        </p:txBody>
      </p:sp>
      <p:sp>
        <p:nvSpPr>
          <p:cNvPr id="26" name="TextBox 25"/>
          <p:cNvSpPr txBox="1"/>
          <p:nvPr/>
        </p:nvSpPr>
        <p:spPr>
          <a:xfrm>
            <a:off x="2411760" y="5301208"/>
            <a:ext cx="8458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R-fMRI</a:t>
            </a:r>
            <a:endParaRPr lang="en-US" sz="1600" dirty="0"/>
          </a:p>
        </p:txBody>
      </p:sp>
      <p:graphicFrame>
        <p:nvGraphicFramePr>
          <p:cNvPr id="27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3925678"/>
              </p:ext>
            </p:extLst>
          </p:nvPr>
        </p:nvGraphicFramePr>
        <p:xfrm>
          <a:off x="3347864" y="1340768"/>
          <a:ext cx="4560428" cy="2526262"/>
        </p:xfrm>
        <a:graphic>
          <a:graphicData uri="http://schemas.openxmlformats.org/drawingml/2006/table">
            <a:tbl>
              <a:tblPr/>
              <a:tblGrid>
                <a:gridCol w="320138"/>
                <a:gridCol w="340423"/>
                <a:gridCol w="313082"/>
                <a:gridCol w="838710"/>
                <a:gridCol w="725823"/>
                <a:gridCol w="648215"/>
                <a:gridCol w="687018"/>
                <a:gridCol w="687019"/>
              </a:tblGrid>
              <a:tr h="2257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No</a:t>
                      </a:r>
                      <a:endParaRPr kumimoji="0" lang="zh-CN" sz="7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Times New Roman" charset="0"/>
                      </a:endParaRPr>
                    </a:p>
                  </a:txBody>
                  <a:tcPr marL="38102" marR="3810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Age</a:t>
                      </a:r>
                      <a:endParaRPr kumimoji="0" lang="zh-CN" sz="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Times New Roman" charset="0"/>
                      </a:endParaRPr>
                    </a:p>
                  </a:txBody>
                  <a:tcPr marL="38102" marR="3810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Sex</a:t>
                      </a:r>
                      <a:endParaRPr kumimoji="0" lang="zh-CN" sz="7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Times New Roman" charset="0"/>
                      </a:endParaRPr>
                    </a:p>
                  </a:txBody>
                  <a:tcPr marL="38102" marR="3810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Lesion locate</a:t>
                      </a:r>
                      <a:endParaRPr kumimoji="0" lang="zh-CN" sz="7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Times New Roman" charset="0"/>
                      </a:endParaRPr>
                    </a:p>
                  </a:txBody>
                  <a:tcPr marL="38102" marR="3810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real positive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real negative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false positive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false negative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1464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1</a:t>
                      </a:r>
                    </a:p>
                  </a:txBody>
                  <a:tcPr marL="5292" marR="5292" marT="529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41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M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Left frontal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2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24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4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0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</a:tr>
              <a:tr h="11906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2</a:t>
                      </a:r>
                    </a:p>
                  </a:txBody>
                  <a:tcPr marL="5292" marR="5292" marT="529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23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M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Left frontal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2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37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2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0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</a:tr>
              <a:tr h="11906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3</a:t>
                      </a:r>
                    </a:p>
                  </a:txBody>
                  <a:tcPr marL="5292" marR="5292" marT="529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38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M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Left frontal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2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33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4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0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</a:tr>
              <a:tr h="11906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4</a:t>
                      </a:r>
                    </a:p>
                  </a:txBody>
                  <a:tcPr marL="5292" marR="5292" marT="529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27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M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Left parietal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1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39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8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0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</a:tr>
              <a:tr h="11906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5</a:t>
                      </a:r>
                    </a:p>
                  </a:txBody>
                  <a:tcPr marL="5292" marR="5292" marT="529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51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F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Left frontal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2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8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4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0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</a:tr>
              <a:tr h="11906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6</a:t>
                      </a:r>
                    </a:p>
                  </a:txBody>
                  <a:tcPr marL="5292" marR="5292" marT="529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36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F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Left frontal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1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25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8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0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</a:tr>
              <a:tr h="11906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7</a:t>
                      </a:r>
                    </a:p>
                  </a:txBody>
                  <a:tcPr marL="5292" marR="5292" marT="529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67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F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Left frontal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2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6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4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0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</a:tr>
              <a:tr h="11906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8*</a:t>
                      </a:r>
                    </a:p>
                  </a:txBody>
                  <a:tcPr marL="5292" marR="5292" marT="529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49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M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right parietal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</a:tr>
              <a:tr h="11906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9</a:t>
                      </a:r>
                    </a:p>
                  </a:txBody>
                  <a:tcPr marL="5292" marR="5292" marT="529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39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M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Left frontal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1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33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6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0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</a:tr>
              <a:tr h="11906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10</a:t>
                      </a:r>
                    </a:p>
                  </a:txBody>
                  <a:tcPr marL="5292" marR="5292" marT="529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40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M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Left frontal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2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34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2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1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</a:tr>
              <a:tr h="11906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11</a:t>
                      </a:r>
                    </a:p>
                  </a:txBody>
                  <a:tcPr marL="5292" marR="5292" marT="529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49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M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Left frontal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1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40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3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2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</a:tr>
              <a:tr h="11906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12</a:t>
                      </a:r>
                    </a:p>
                  </a:txBody>
                  <a:tcPr marL="5292" marR="5292" marT="529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45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F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right frontal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0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35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7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1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</a:tr>
              <a:tr h="11906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13*</a:t>
                      </a:r>
                    </a:p>
                  </a:txBody>
                  <a:tcPr marL="5292" marR="5292" marT="529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32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M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Left frontal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</a:tr>
              <a:tr h="11906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14</a:t>
                      </a:r>
                    </a:p>
                  </a:txBody>
                  <a:tcPr marL="5292" marR="5292" marT="529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39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F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right frontal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2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28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2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0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</a:tr>
              <a:tr h="11906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15</a:t>
                      </a:r>
                    </a:p>
                  </a:txBody>
                  <a:tcPr marL="5292" marR="5292" marT="529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50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M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Left frontal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2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18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9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0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</a:tr>
              <a:tr h="11906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16</a:t>
                      </a:r>
                    </a:p>
                  </a:txBody>
                  <a:tcPr marL="5292" marR="5292" marT="529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23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M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Left frontal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1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36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9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0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</a:tr>
              <a:tr h="11906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17</a:t>
                      </a:r>
                    </a:p>
                  </a:txBody>
                  <a:tcPr marL="5292" marR="5292" marT="5292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34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F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Left frontal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1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23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2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1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</a:tr>
              <a:tr h="1089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宋体" charset="0"/>
                          <a:cs typeface="Times New Roman" charset="0"/>
                        </a:rPr>
                        <a:t>total</a:t>
                      </a:r>
                      <a:endParaRPr kumimoji="0" lang="zh-CN" sz="7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宋体" charset="0"/>
                        <a:cs typeface="Times New Roman" charset="0"/>
                      </a:endParaRPr>
                    </a:p>
                  </a:txBody>
                  <a:tcPr marL="38102" marR="3810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sz="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Times New Roman" charset="0"/>
                      </a:endParaRPr>
                    </a:p>
                  </a:txBody>
                  <a:tcPr marL="38102" marR="3810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sz="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Times New Roman" charset="0"/>
                      </a:endParaRPr>
                    </a:p>
                  </a:txBody>
                  <a:tcPr marL="38102" marR="3810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sz="7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Times New Roman" charset="0"/>
                      </a:endParaRPr>
                    </a:p>
                  </a:txBody>
                  <a:tcPr marL="38102" marR="3810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22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419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74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5</a:t>
                      </a:r>
                    </a:p>
                  </a:txBody>
                  <a:tcPr marL="5291" marR="5291" marT="5291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DEE"/>
                    </a:solidFill>
                  </a:tcPr>
                </a:tc>
              </a:tr>
              <a:tr h="135463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7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宋体" charset="0"/>
                          <a:cs typeface="Times New Roman" charset="0"/>
                        </a:rPr>
                        <a:t>Sensitivity / Specificity</a:t>
                      </a:r>
                      <a:endParaRPr kumimoji="0" lang="zh-CN" sz="7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ea typeface="宋体" charset="0"/>
                        <a:cs typeface="Times New Roman" charset="0"/>
                      </a:endParaRPr>
                    </a:p>
                  </a:txBody>
                  <a:tcPr marL="38102" marR="3810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78.57% / 84.76%</a:t>
                      </a:r>
                      <a:endParaRPr kumimoji="0" lang="zh-CN" alt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marL="38102" marR="38102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DAD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7159422"/>
      </p:ext>
    </p:extLst>
  </p:cSld>
  <p:clrMapOvr>
    <a:masterClrMapping/>
  </p:clrMapOvr>
  <p:transition xmlns:p14="http://schemas.microsoft.com/office/powerpoint/2010/main" advTm="256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89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9159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914400" y="-152400"/>
            <a:ext cx="7467600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  <a:t>Applications</a:t>
            </a:r>
            <a:r>
              <a:rPr kumimoji="0" lang="en-US" altLang="zh-CN" sz="40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  <a:t> to Brain Disorders</a:t>
            </a:r>
            <a: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  <a:t/>
            </a:r>
            <a:b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</a:br>
            <a:endParaRPr kumimoji="0" lang="en-US" altLang="zh-CN" sz="40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Sensitive</a:t>
            </a:r>
          </a:p>
        </p:txBody>
      </p:sp>
      <p:sp>
        <p:nvSpPr>
          <p:cNvPr id="20" name="Text Box 26"/>
          <p:cNvSpPr txBox="1">
            <a:spLocks noChangeAspect="1" noChangeArrowheads="1"/>
          </p:cNvSpPr>
          <p:nvPr/>
        </p:nvSpPr>
        <p:spPr bwMode="auto">
          <a:xfrm>
            <a:off x="1738312" y="3861048"/>
            <a:ext cx="14557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b="1" dirty="0" smtClean="0">
                <a:latin typeface="Times New Roman"/>
                <a:cs typeface="Times New Roman"/>
              </a:rPr>
              <a:t>OCD</a:t>
            </a:r>
            <a:endParaRPr lang="en-US" sz="1900" b="1" dirty="0">
              <a:latin typeface="Times New Roman"/>
              <a:cs typeface="Times New Roman"/>
            </a:endParaRPr>
          </a:p>
        </p:txBody>
      </p:sp>
      <p:sp>
        <p:nvSpPr>
          <p:cNvPr id="22" name="Text Box 12"/>
          <p:cNvSpPr txBox="1">
            <a:spLocks noChangeArrowheads="1"/>
          </p:cNvSpPr>
          <p:nvPr/>
        </p:nvSpPr>
        <p:spPr bwMode="auto">
          <a:xfrm>
            <a:off x="156592" y="6381328"/>
            <a:ext cx="477544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400" dirty="0" smtClean="0">
                <a:ea typeface="宋体" charset="0"/>
                <a:cs typeface="宋体" charset="0"/>
              </a:rPr>
              <a:t>Zhang, , Yan et al., 2011. </a:t>
            </a:r>
            <a:r>
              <a:rPr lang="en-US" sz="1400" dirty="0"/>
              <a:t>J Psychiatry </a:t>
            </a:r>
            <a:r>
              <a:rPr lang="en-US" sz="1400" dirty="0" err="1"/>
              <a:t>Neurosci</a:t>
            </a:r>
            <a:endParaRPr lang="en-US" altLang="zh-CN" sz="1400" dirty="0">
              <a:solidFill>
                <a:schemeClr val="tx2"/>
              </a:solidFill>
              <a:ea typeface="宋体" charset="0"/>
              <a:cs typeface="宋体" charset="0"/>
            </a:endParaRPr>
          </a:p>
        </p:txBody>
      </p:sp>
      <p:sp>
        <p:nvSpPr>
          <p:cNvPr id="23" name="Text Box 26"/>
          <p:cNvSpPr txBox="1">
            <a:spLocks noChangeAspect="1" noChangeArrowheads="1"/>
          </p:cNvSpPr>
          <p:nvPr/>
        </p:nvSpPr>
        <p:spPr bwMode="auto">
          <a:xfrm>
            <a:off x="1738312" y="1032991"/>
            <a:ext cx="14557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b="1" dirty="0" smtClean="0">
                <a:latin typeface="Times New Roman"/>
                <a:cs typeface="Times New Roman"/>
              </a:rPr>
              <a:t>Autism</a:t>
            </a:r>
            <a:endParaRPr lang="en-US" sz="1900" b="1" dirty="0">
              <a:latin typeface="Times New Roman"/>
              <a:cs typeface="Times New Roman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6670" y="1393031"/>
            <a:ext cx="2635250" cy="2155825"/>
          </a:xfrm>
          <a:prstGeom prst="rect">
            <a:avLst/>
          </a:prstGeom>
        </p:spPr>
      </p:pic>
      <p:sp>
        <p:nvSpPr>
          <p:cNvPr id="25" name="Text Box 12"/>
          <p:cNvSpPr txBox="1">
            <a:spLocks noChangeArrowheads="1"/>
          </p:cNvSpPr>
          <p:nvPr/>
        </p:nvSpPr>
        <p:spPr bwMode="auto">
          <a:xfrm>
            <a:off x="156592" y="3553271"/>
            <a:ext cx="477544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400" dirty="0" smtClean="0">
                <a:ea typeface="宋体" charset="0"/>
                <a:cs typeface="宋体" charset="0"/>
              </a:rPr>
              <a:t>Di Martino, Yan et al., 2013. </a:t>
            </a:r>
            <a:r>
              <a:rPr lang="en-US" sz="1400" dirty="0" err="1"/>
              <a:t>Mol</a:t>
            </a:r>
            <a:r>
              <a:rPr lang="en-US" sz="1400" dirty="0"/>
              <a:t> Psychiatry</a:t>
            </a:r>
            <a:endParaRPr lang="en-US" altLang="zh-CN" sz="1400" dirty="0">
              <a:solidFill>
                <a:schemeClr val="tx2"/>
              </a:solidFill>
              <a:ea typeface="宋体" charset="0"/>
              <a:cs typeface="宋体" charset="0"/>
            </a:endParaRPr>
          </a:p>
        </p:txBody>
      </p:sp>
      <p:sp>
        <p:nvSpPr>
          <p:cNvPr id="26" name="Text Box 26"/>
          <p:cNvSpPr txBox="1">
            <a:spLocks noChangeAspect="1" noChangeArrowheads="1"/>
          </p:cNvSpPr>
          <p:nvPr/>
        </p:nvSpPr>
        <p:spPr bwMode="auto">
          <a:xfrm>
            <a:off x="5842768" y="3861048"/>
            <a:ext cx="14557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b="1" dirty="0" smtClean="0">
                <a:latin typeface="Times New Roman"/>
                <a:cs typeface="Times New Roman"/>
              </a:rPr>
              <a:t>Deaf</a:t>
            </a:r>
            <a:endParaRPr lang="en-US" sz="1900" b="1" dirty="0">
              <a:latin typeface="Times New Roman"/>
              <a:cs typeface="Times New Roman"/>
            </a:endParaRPr>
          </a:p>
        </p:txBody>
      </p:sp>
      <p:sp>
        <p:nvSpPr>
          <p:cNvPr id="28" name="Text Box 12"/>
          <p:cNvSpPr txBox="1">
            <a:spLocks noChangeArrowheads="1"/>
          </p:cNvSpPr>
          <p:nvPr/>
        </p:nvSpPr>
        <p:spPr bwMode="auto">
          <a:xfrm>
            <a:off x="4261048" y="6381328"/>
            <a:ext cx="477544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400" dirty="0" smtClean="0">
                <a:ea typeface="宋体" charset="0"/>
                <a:cs typeface="宋体" charset="0"/>
              </a:rPr>
              <a:t>Li, , Yan et al., 2013. </a:t>
            </a:r>
            <a:r>
              <a:rPr lang="en-US" sz="1400" dirty="0" err="1"/>
              <a:t>Cereb</a:t>
            </a:r>
            <a:r>
              <a:rPr lang="en-US" sz="1400" dirty="0"/>
              <a:t> Cortex</a:t>
            </a:r>
            <a:endParaRPr lang="en-US" altLang="zh-CN" sz="1400" dirty="0">
              <a:solidFill>
                <a:schemeClr val="tx2"/>
              </a:solidFill>
              <a:ea typeface="宋体" charset="0"/>
              <a:cs typeface="宋体" charset="0"/>
            </a:endParaRPr>
          </a:p>
        </p:txBody>
      </p:sp>
      <p:sp>
        <p:nvSpPr>
          <p:cNvPr id="29" name="Text Box 26"/>
          <p:cNvSpPr txBox="1">
            <a:spLocks noChangeAspect="1" noChangeArrowheads="1"/>
          </p:cNvSpPr>
          <p:nvPr/>
        </p:nvSpPr>
        <p:spPr bwMode="auto">
          <a:xfrm>
            <a:off x="5842768" y="1032991"/>
            <a:ext cx="14557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b="1" dirty="0" smtClean="0">
                <a:latin typeface="Times New Roman"/>
                <a:cs typeface="Times New Roman"/>
              </a:rPr>
              <a:t>ADHD</a:t>
            </a:r>
            <a:endParaRPr lang="en-US" sz="1900" b="1" dirty="0">
              <a:latin typeface="Times New Roman"/>
              <a:cs typeface="Times New Roman"/>
            </a:endParaRPr>
          </a:p>
        </p:txBody>
      </p:sp>
      <p:sp>
        <p:nvSpPr>
          <p:cNvPr id="31" name="Text Box 12"/>
          <p:cNvSpPr txBox="1">
            <a:spLocks noChangeArrowheads="1"/>
          </p:cNvSpPr>
          <p:nvPr/>
        </p:nvSpPr>
        <p:spPr bwMode="auto">
          <a:xfrm>
            <a:off x="4261048" y="3553271"/>
            <a:ext cx="477544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400" dirty="0" smtClean="0">
                <a:ea typeface="宋体" charset="0"/>
                <a:cs typeface="宋体" charset="0"/>
              </a:rPr>
              <a:t>Zhu, , Yan et al., 2008. </a:t>
            </a:r>
            <a:r>
              <a:rPr lang="en-US" altLang="zh-CN" sz="1400" dirty="0" err="1" smtClean="0"/>
              <a:t>Neuroimage</a:t>
            </a:r>
            <a:endParaRPr lang="en-US" altLang="zh-CN" sz="1400" dirty="0">
              <a:solidFill>
                <a:schemeClr val="tx2"/>
              </a:solidFill>
              <a:ea typeface="宋体" charset="0"/>
              <a:cs typeface="宋体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484784"/>
            <a:ext cx="4256370" cy="20882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3648" y="4173490"/>
            <a:ext cx="2160240" cy="22078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8184" y="4221088"/>
            <a:ext cx="2752208" cy="2088232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advTm="37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914400" y="-152400"/>
            <a:ext cx="7467600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  <a:t>Applications</a:t>
            </a:r>
            <a:r>
              <a:rPr kumimoji="0" lang="en-US" altLang="zh-CN" sz="40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  <a:t> to Brain Disorders</a:t>
            </a:r>
            <a: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  <a:t/>
            </a:r>
            <a:br>
              <a:rPr kumimoji="0" lang="en-US" altLang="zh-C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隶书" charset="0"/>
                <a:cs typeface="隶书" charset="0"/>
              </a:rPr>
            </a:br>
            <a:endParaRPr kumimoji="0" lang="en-US" altLang="zh-CN" sz="40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Reliable</a:t>
            </a:r>
            <a:endParaRPr lang="en-US" sz="32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" name="Text Box 12"/>
          <p:cNvSpPr txBox="1">
            <a:spLocks noChangeArrowheads="1"/>
          </p:cNvSpPr>
          <p:nvPr/>
        </p:nvSpPr>
        <p:spPr bwMode="auto">
          <a:xfrm>
            <a:off x="156592" y="6381328"/>
            <a:ext cx="477544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400" dirty="0" err="1" smtClean="0">
                <a:ea typeface="宋体" charset="0"/>
                <a:cs typeface="宋体" charset="0"/>
              </a:rPr>
              <a:t>Zuo</a:t>
            </a:r>
            <a:r>
              <a:rPr lang="en-US" altLang="zh-CN" sz="1400" dirty="0" smtClean="0">
                <a:ea typeface="宋体" charset="0"/>
                <a:cs typeface="宋体" charset="0"/>
              </a:rPr>
              <a:t> et al., 2012. </a:t>
            </a:r>
            <a:r>
              <a:rPr lang="en-US" altLang="zh-CN" sz="1400" dirty="0" err="1" smtClean="0">
                <a:ea typeface="宋体" charset="0"/>
                <a:cs typeface="宋体" charset="0"/>
              </a:rPr>
              <a:t>Cereb</a:t>
            </a:r>
            <a:r>
              <a:rPr lang="en-US" altLang="zh-CN" sz="1400" dirty="0" smtClean="0">
                <a:ea typeface="宋体" charset="0"/>
                <a:cs typeface="宋体" charset="0"/>
              </a:rPr>
              <a:t> Cortex</a:t>
            </a:r>
            <a:endParaRPr lang="en-US" altLang="zh-CN" sz="1400" dirty="0">
              <a:solidFill>
                <a:schemeClr val="tx2"/>
              </a:solidFill>
              <a:ea typeface="宋体" charset="0"/>
              <a:cs typeface="宋体" charset="0"/>
            </a:endParaRPr>
          </a:p>
        </p:txBody>
      </p:sp>
      <p:sp>
        <p:nvSpPr>
          <p:cNvPr id="25" name="Text Box 12"/>
          <p:cNvSpPr txBox="1">
            <a:spLocks noChangeArrowheads="1"/>
          </p:cNvSpPr>
          <p:nvPr/>
        </p:nvSpPr>
        <p:spPr bwMode="auto">
          <a:xfrm>
            <a:off x="156592" y="3553271"/>
            <a:ext cx="477544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err="1" smtClean="0"/>
              <a:t>Shehzad</a:t>
            </a:r>
            <a:r>
              <a:rPr lang="en-US" sz="1400" dirty="0" smtClean="0"/>
              <a:t> </a:t>
            </a:r>
            <a:r>
              <a:rPr lang="en-US" altLang="zh-CN" sz="1400" dirty="0" smtClean="0">
                <a:ea typeface="宋体" charset="0"/>
                <a:cs typeface="宋体" charset="0"/>
              </a:rPr>
              <a:t>et al., 2009. </a:t>
            </a:r>
            <a:r>
              <a:rPr lang="en-US" altLang="zh-CN" sz="1400" dirty="0" err="1" smtClean="0"/>
              <a:t>Cereb</a:t>
            </a:r>
            <a:r>
              <a:rPr lang="en-US" altLang="zh-CN" sz="1400" dirty="0" smtClean="0"/>
              <a:t> Cortex</a:t>
            </a:r>
            <a:endParaRPr lang="en-US" altLang="zh-CN" sz="1400" dirty="0">
              <a:solidFill>
                <a:schemeClr val="tx2"/>
              </a:solidFill>
              <a:ea typeface="宋体" charset="0"/>
              <a:cs typeface="宋体" charset="0"/>
            </a:endParaRPr>
          </a:p>
        </p:txBody>
      </p:sp>
      <p:sp>
        <p:nvSpPr>
          <p:cNvPr id="28" name="Text Box 12"/>
          <p:cNvSpPr txBox="1">
            <a:spLocks noChangeArrowheads="1"/>
          </p:cNvSpPr>
          <p:nvPr/>
        </p:nvSpPr>
        <p:spPr bwMode="auto">
          <a:xfrm>
            <a:off x="4261048" y="6381328"/>
            <a:ext cx="477544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400" dirty="0" smtClean="0">
                <a:ea typeface="宋体" charset="0"/>
                <a:cs typeface="宋体" charset="0"/>
              </a:rPr>
              <a:t>Yan et al., 2013. </a:t>
            </a:r>
            <a:r>
              <a:rPr lang="en-US" altLang="zh-CN" sz="1400" dirty="0" err="1" smtClean="0"/>
              <a:t>Neuroimage</a:t>
            </a:r>
            <a:endParaRPr lang="en-US" altLang="zh-CN" sz="1400" dirty="0">
              <a:solidFill>
                <a:schemeClr val="tx2"/>
              </a:solidFill>
              <a:ea typeface="宋体" charset="0"/>
              <a:cs typeface="宋体" charset="0"/>
            </a:endParaRPr>
          </a:p>
        </p:txBody>
      </p:sp>
      <p:sp>
        <p:nvSpPr>
          <p:cNvPr id="31" name="Text Box 12"/>
          <p:cNvSpPr txBox="1">
            <a:spLocks noChangeArrowheads="1"/>
          </p:cNvSpPr>
          <p:nvPr/>
        </p:nvSpPr>
        <p:spPr bwMode="auto">
          <a:xfrm>
            <a:off x="4261048" y="3553271"/>
            <a:ext cx="477544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400" dirty="0" err="1" smtClean="0">
                <a:ea typeface="宋体" charset="0"/>
                <a:cs typeface="宋体" charset="0"/>
              </a:rPr>
              <a:t>Zuo</a:t>
            </a:r>
            <a:r>
              <a:rPr lang="en-US" altLang="zh-CN" sz="1400" dirty="0" smtClean="0">
                <a:ea typeface="宋体" charset="0"/>
                <a:cs typeface="宋体" charset="0"/>
              </a:rPr>
              <a:t> et al., 2010. </a:t>
            </a:r>
            <a:r>
              <a:rPr lang="en-US" altLang="zh-CN" sz="1400" dirty="0" err="1" smtClean="0"/>
              <a:t>Neuroimage</a:t>
            </a:r>
            <a:endParaRPr lang="en-US" altLang="zh-CN" sz="1400" dirty="0">
              <a:solidFill>
                <a:schemeClr val="tx2"/>
              </a:solidFill>
              <a:ea typeface="宋体" charset="0"/>
              <a:cs typeface="宋体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1412776"/>
            <a:ext cx="3603479" cy="21588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7169" y="1412776"/>
            <a:ext cx="2647199" cy="21464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7624" y="4138823"/>
            <a:ext cx="2516180" cy="22425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7984" y="4293096"/>
            <a:ext cx="4186840" cy="1904971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355272"/>
      </p:ext>
    </p:extLst>
  </p:cSld>
  <p:clrMapOvr>
    <a:masterClrMapping/>
  </p:clrMapOvr>
  <p:transition xmlns:p14="http://schemas.microsoft.com/office/powerpoint/2010/main" advTm="27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6|0.1|1|0|0.2|0.3|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1|0.1|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3.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3.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5|0.5|0.5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1|0.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1|0.1|0.1|0.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7|7.8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1|0.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2|86.6|6.8|48.9|12.6|22.1|10.9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7|2.3|15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5|0.2|0|0.2|0.5|0.2|0.2|0.2|0.2|0.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2|0.5|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heme/theme1.xml><?xml version="1.0" encoding="utf-8"?>
<a:theme xmlns:a="http://schemas.openxmlformats.org/drawingml/2006/main" name="137TGp_tech_dark_v2">
  <a:themeElements>
    <a:clrScheme name="137TGp_tech_dark_v2 3">
      <a:dk1>
        <a:srgbClr val="0066CC"/>
      </a:dk1>
      <a:lt1>
        <a:srgbClr val="B1E2FB"/>
      </a:lt1>
      <a:dk2>
        <a:srgbClr val="003399"/>
      </a:dk2>
      <a:lt2>
        <a:srgbClr val="FFFFFF"/>
      </a:lt2>
      <a:accent1>
        <a:srgbClr val="4BAAF1"/>
      </a:accent1>
      <a:accent2>
        <a:srgbClr val="91D969"/>
      </a:accent2>
      <a:accent3>
        <a:srgbClr val="AAADCA"/>
      </a:accent3>
      <a:accent4>
        <a:srgbClr val="97C1D6"/>
      </a:accent4>
      <a:accent5>
        <a:srgbClr val="B1D2F7"/>
      </a:accent5>
      <a:accent6>
        <a:srgbClr val="83C45E"/>
      </a:accent6>
      <a:hlink>
        <a:srgbClr val="85AEFF"/>
      </a:hlink>
      <a:folHlink>
        <a:srgbClr val="B9B9FF"/>
      </a:folHlink>
    </a:clrScheme>
    <a:fontScheme name="137TGp_tech_dark_v2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lnDef>
  </a:objectDefaults>
  <a:extraClrSchemeLst>
    <a:extraClrScheme>
      <a:clrScheme name="137TGp_tech_dark_v2 1">
        <a:dk1>
          <a:srgbClr val="9966FF"/>
        </a:dk1>
        <a:lt1>
          <a:srgbClr val="B6D1F6"/>
        </a:lt1>
        <a:dk2>
          <a:srgbClr val="660066"/>
        </a:dk2>
        <a:lt2>
          <a:srgbClr val="FFFFFF"/>
        </a:lt2>
        <a:accent1>
          <a:srgbClr val="6699FF"/>
        </a:accent1>
        <a:accent2>
          <a:srgbClr val="35C7B6"/>
        </a:accent2>
        <a:accent3>
          <a:srgbClr val="B8AAB8"/>
        </a:accent3>
        <a:accent4>
          <a:srgbClr val="9BB2D2"/>
        </a:accent4>
        <a:accent5>
          <a:srgbClr val="B8CAFF"/>
        </a:accent5>
        <a:accent6>
          <a:srgbClr val="2FB4A5"/>
        </a:accent6>
        <a:hlink>
          <a:srgbClr val="FFCC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2">
        <a:dk1>
          <a:srgbClr val="33CCCC"/>
        </a:dk1>
        <a:lt1>
          <a:srgbClr val="B6D1F6"/>
        </a:lt1>
        <a:dk2>
          <a:srgbClr val="006666"/>
        </a:dk2>
        <a:lt2>
          <a:srgbClr val="FFFFFF"/>
        </a:lt2>
        <a:accent1>
          <a:srgbClr val="33CCFF"/>
        </a:accent1>
        <a:accent2>
          <a:srgbClr val="6ABA42"/>
        </a:accent2>
        <a:accent3>
          <a:srgbClr val="AAB8B8"/>
        </a:accent3>
        <a:accent4>
          <a:srgbClr val="9BB2D2"/>
        </a:accent4>
        <a:accent5>
          <a:srgbClr val="ADE2FF"/>
        </a:accent5>
        <a:accent6>
          <a:srgbClr val="5FA83B"/>
        </a:accent6>
        <a:hlink>
          <a:srgbClr val="FF9900"/>
        </a:hlink>
        <a:folHlink>
          <a:srgbClr val="6289D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3">
        <a:dk1>
          <a:srgbClr val="0066CC"/>
        </a:dk1>
        <a:lt1>
          <a:srgbClr val="B1E2FB"/>
        </a:lt1>
        <a:dk2>
          <a:srgbClr val="003399"/>
        </a:dk2>
        <a:lt2>
          <a:srgbClr val="FFFFFF"/>
        </a:lt2>
        <a:accent1>
          <a:srgbClr val="4BAAF1"/>
        </a:accent1>
        <a:accent2>
          <a:srgbClr val="91D969"/>
        </a:accent2>
        <a:accent3>
          <a:srgbClr val="AAADCA"/>
        </a:accent3>
        <a:accent4>
          <a:srgbClr val="97C1D6"/>
        </a:accent4>
        <a:accent5>
          <a:srgbClr val="B1D2F7"/>
        </a:accent5>
        <a:accent6>
          <a:srgbClr val="83C45E"/>
        </a:accent6>
        <a:hlink>
          <a:srgbClr val="85AEFF"/>
        </a:hlink>
        <a:folHlink>
          <a:srgbClr val="B9B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137TGp_tech_dark_v2">
  <a:themeElements>
    <a:clrScheme name="137TGp_tech_dark_v2 3">
      <a:dk1>
        <a:srgbClr val="0066CC"/>
      </a:dk1>
      <a:lt1>
        <a:srgbClr val="B1E2FB"/>
      </a:lt1>
      <a:dk2>
        <a:srgbClr val="003399"/>
      </a:dk2>
      <a:lt2>
        <a:srgbClr val="FFFFFF"/>
      </a:lt2>
      <a:accent1>
        <a:srgbClr val="4BAAF1"/>
      </a:accent1>
      <a:accent2>
        <a:srgbClr val="91D969"/>
      </a:accent2>
      <a:accent3>
        <a:srgbClr val="AAADCA"/>
      </a:accent3>
      <a:accent4>
        <a:srgbClr val="97C1D6"/>
      </a:accent4>
      <a:accent5>
        <a:srgbClr val="B1D2F7"/>
      </a:accent5>
      <a:accent6>
        <a:srgbClr val="83C45E"/>
      </a:accent6>
      <a:hlink>
        <a:srgbClr val="85AEFF"/>
      </a:hlink>
      <a:folHlink>
        <a:srgbClr val="B9B9FF"/>
      </a:folHlink>
    </a:clrScheme>
    <a:fontScheme name="137TGp_tech_dark_v2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lnDef>
  </a:objectDefaults>
  <a:extraClrSchemeLst>
    <a:extraClrScheme>
      <a:clrScheme name="137TGp_tech_dark_v2 1">
        <a:dk1>
          <a:srgbClr val="9966FF"/>
        </a:dk1>
        <a:lt1>
          <a:srgbClr val="B6D1F6"/>
        </a:lt1>
        <a:dk2>
          <a:srgbClr val="660066"/>
        </a:dk2>
        <a:lt2>
          <a:srgbClr val="FFFFFF"/>
        </a:lt2>
        <a:accent1>
          <a:srgbClr val="6699FF"/>
        </a:accent1>
        <a:accent2>
          <a:srgbClr val="35C7B6"/>
        </a:accent2>
        <a:accent3>
          <a:srgbClr val="B8AAB8"/>
        </a:accent3>
        <a:accent4>
          <a:srgbClr val="9BB2D2"/>
        </a:accent4>
        <a:accent5>
          <a:srgbClr val="B8CAFF"/>
        </a:accent5>
        <a:accent6>
          <a:srgbClr val="2FB4A5"/>
        </a:accent6>
        <a:hlink>
          <a:srgbClr val="FFCC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2">
        <a:dk1>
          <a:srgbClr val="33CCCC"/>
        </a:dk1>
        <a:lt1>
          <a:srgbClr val="B6D1F6"/>
        </a:lt1>
        <a:dk2>
          <a:srgbClr val="006666"/>
        </a:dk2>
        <a:lt2>
          <a:srgbClr val="FFFFFF"/>
        </a:lt2>
        <a:accent1>
          <a:srgbClr val="33CCFF"/>
        </a:accent1>
        <a:accent2>
          <a:srgbClr val="6ABA42"/>
        </a:accent2>
        <a:accent3>
          <a:srgbClr val="AAB8B8"/>
        </a:accent3>
        <a:accent4>
          <a:srgbClr val="9BB2D2"/>
        </a:accent4>
        <a:accent5>
          <a:srgbClr val="ADE2FF"/>
        </a:accent5>
        <a:accent6>
          <a:srgbClr val="5FA83B"/>
        </a:accent6>
        <a:hlink>
          <a:srgbClr val="FF9900"/>
        </a:hlink>
        <a:folHlink>
          <a:srgbClr val="6289D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3">
        <a:dk1>
          <a:srgbClr val="0066CC"/>
        </a:dk1>
        <a:lt1>
          <a:srgbClr val="B1E2FB"/>
        </a:lt1>
        <a:dk2>
          <a:srgbClr val="003399"/>
        </a:dk2>
        <a:lt2>
          <a:srgbClr val="FFFFFF"/>
        </a:lt2>
        <a:accent1>
          <a:srgbClr val="4BAAF1"/>
        </a:accent1>
        <a:accent2>
          <a:srgbClr val="91D969"/>
        </a:accent2>
        <a:accent3>
          <a:srgbClr val="AAADCA"/>
        </a:accent3>
        <a:accent4>
          <a:srgbClr val="97C1D6"/>
        </a:accent4>
        <a:accent5>
          <a:srgbClr val="B1D2F7"/>
        </a:accent5>
        <a:accent6>
          <a:srgbClr val="83C45E"/>
        </a:accent6>
        <a:hlink>
          <a:srgbClr val="85AEFF"/>
        </a:hlink>
        <a:folHlink>
          <a:srgbClr val="B9B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137TGp_tech_dark_v2">
  <a:themeElements>
    <a:clrScheme name="137TGp_tech_dark_v2 3">
      <a:dk1>
        <a:srgbClr val="0066CC"/>
      </a:dk1>
      <a:lt1>
        <a:srgbClr val="B1E2FB"/>
      </a:lt1>
      <a:dk2>
        <a:srgbClr val="003399"/>
      </a:dk2>
      <a:lt2>
        <a:srgbClr val="FFFFFF"/>
      </a:lt2>
      <a:accent1>
        <a:srgbClr val="4BAAF1"/>
      </a:accent1>
      <a:accent2>
        <a:srgbClr val="91D969"/>
      </a:accent2>
      <a:accent3>
        <a:srgbClr val="AAADCA"/>
      </a:accent3>
      <a:accent4>
        <a:srgbClr val="97C1D6"/>
      </a:accent4>
      <a:accent5>
        <a:srgbClr val="B1D2F7"/>
      </a:accent5>
      <a:accent6>
        <a:srgbClr val="83C45E"/>
      </a:accent6>
      <a:hlink>
        <a:srgbClr val="85AEFF"/>
      </a:hlink>
      <a:folHlink>
        <a:srgbClr val="B9B9FF"/>
      </a:folHlink>
    </a:clrScheme>
    <a:fontScheme name="137TGp_tech_dark_v2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lnDef>
  </a:objectDefaults>
  <a:extraClrSchemeLst>
    <a:extraClrScheme>
      <a:clrScheme name="137TGp_tech_dark_v2 1">
        <a:dk1>
          <a:srgbClr val="9966FF"/>
        </a:dk1>
        <a:lt1>
          <a:srgbClr val="B6D1F6"/>
        </a:lt1>
        <a:dk2>
          <a:srgbClr val="660066"/>
        </a:dk2>
        <a:lt2>
          <a:srgbClr val="FFFFFF"/>
        </a:lt2>
        <a:accent1>
          <a:srgbClr val="6699FF"/>
        </a:accent1>
        <a:accent2>
          <a:srgbClr val="35C7B6"/>
        </a:accent2>
        <a:accent3>
          <a:srgbClr val="B8AAB8"/>
        </a:accent3>
        <a:accent4>
          <a:srgbClr val="9BB2D2"/>
        </a:accent4>
        <a:accent5>
          <a:srgbClr val="B8CAFF"/>
        </a:accent5>
        <a:accent6>
          <a:srgbClr val="2FB4A5"/>
        </a:accent6>
        <a:hlink>
          <a:srgbClr val="FFCC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2">
        <a:dk1>
          <a:srgbClr val="33CCCC"/>
        </a:dk1>
        <a:lt1>
          <a:srgbClr val="B6D1F6"/>
        </a:lt1>
        <a:dk2>
          <a:srgbClr val="006666"/>
        </a:dk2>
        <a:lt2>
          <a:srgbClr val="FFFFFF"/>
        </a:lt2>
        <a:accent1>
          <a:srgbClr val="33CCFF"/>
        </a:accent1>
        <a:accent2>
          <a:srgbClr val="6ABA42"/>
        </a:accent2>
        <a:accent3>
          <a:srgbClr val="AAB8B8"/>
        </a:accent3>
        <a:accent4>
          <a:srgbClr val="9BB2D2"/>
        </a:accent4>
        <a:accent5>
          <a:srgbClr val="ADE2FF"/>
        </a:accent5>
        <a:accent6>
          <a:srgbClr val="5FA83B"/>
        </a:accent6>
        <a:hlink>
          <a:srgbClr val="FF9900"/>
        </a:hlink>
        <a:folHlink>
          <a:srgbClr val="6289D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3">
        <a:dk1>
          <a:srgbClr val="0066CC"/>
        </a:dk1>
        <a:lt1>
          <a:srgbClr val="B1E2FB"/>
        </a:lt1>
        <a:dk2>
          <a:srgbClr val="003399"/>
        </a:dk2>
        <a:lt2>
          <a:srgbClr val="FFFFFF"/>
        </a:lt2>
        <a:accent1>
          <a:srgbClr val="4BAAF1"/>
        </a:accent1>
        <a:accent2>
          <a:srgbClr val="91D969"/>
        </a:accent2>
        <a:accent3>
          <a:srgbClr val="AAADCA"/>
        </a:accent3>
        <a:accent4>
          <a:srgbClr val="97C1D6"/>
        </a:accent4>
        <a:accent5>
          <a:srgbClr val="B1D2F7"/>
        </a:accent5>
        <a:accent6>
          <a:srgbClr val="83C45E"/>
        </a:accent6>
        <a:hlink>
          <a:srgbClr val="85AEFF"/>
        </a:hlink>
        <a:folHlink>
          <a:srgbClr val="B9B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25824</TotalTime>
  <Words>3836</Words>
  <Application>Microsoft Macintosh PowerPoint</Application>
  <PresentationFormat>On-screen Show (4:3)</PresentationFormat>
  <Paragraphs>1075</Paragraphs>
  <Slides>121</Slides>
  <Notes>84</Notes>
  <HiddenSlides>0</HiddenSlides>
  <MMClips>209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121</vt:i4>
      </vt:variant>
    </vt:vector>
  </HeadingPairs>
  <TitlesOfParts>
    <vt:vector size="126" baseType="lpstr">
      <vt:lpstr>137TGp_tech_dark_v2</vt:lpstr>
      <vt:lpstr>1_137TGp_tech_dark_v2</vt:lpstr>
      <vt:lpstr>2_137TGp_tech_dark_v2</vt:lpstr>
      <vt:lpstr>Image</vt:lpstr>
      <vt:lpstr>Document</vt:lpstr>
      <vt:lpstr>Resting-State fMRI: Algorithms, Applications to Brain Disorders and Data Processing</vt:lpstr>
      <vt:lpstr>Outline</vt:lpstr>
      <vt:lpstr>Resting-State fMRI: Principles</vt:lpstr>
      <vt:lpstr>Resting-State fMRI: Principles</vt:lpstr>
      <vt:lpstr>Resting-State fMRI: Principles</vt:lpstr>
      <vt:lpstr>Resting-State fMRI: Principles</vt:lpstr>
      <vt:lpstr>Resting-State fMRI: Principles</vt:lpstr>
      <vt:lpstr>Resting-State fMRI: Principles</vt:lpstr>
      <vt:lpstr>Resting-State fMRI: Principles</vt:lpstr>
      <vt:lpstr>Outline</vt:lpstr>
      <vt:lpstr>Computational Methodology</vt:lpstr>
      <vt:lpstr>Computational Methodology</vt:lpstr>
      <vt:lpstr>Computational Methodology</vt:lpstr>
      <vt:lpstr>Computational Methodology</vt:lpstr>
      <vt:lpstr>Computational Methodology</vt:lpstr>
      <vt:lpstr>Computational Methodology</vt:lpstr>
      <vt:lpstr>Computational Methodology</vt:lpstr>
      <vt:lpstr>Computational Methodology</vt:lpstr>
      <vt:lpstr>Computational Methodology</vt:lpstr>
      <vt:lpstr>Computational Methodology</vt:lpstr>
      <vt:lpstr>Computational Methodology</vt:lpstr>
      <vt:lpstr>Computational Methodology</vt:lpstr>
      <vt:lpstr>PowerPoint Presentation</vt:lpstr>
      <vt:lpstr>PowerPoint Presentation</vt:lpstr>
      <vt:lpstr>Computational Methodology</vt:lpstr>
      <vt:lpstr>Computational Methodology</vt:lpstr>
      <vt:lpstr>Computational Methodology</vt:lpstr>
      <vt:lpstr> Regional Homogeneity (ReHo)</vt:lpstr>
      <vt:lpstr>ReHo: motor task state vs. pure resting state</vt:lpstr>
      <vt:lpstr>rms, power, ALFF</vt:lpstr>
      <vt:lpstr>ALFF</vt:lpstr>
      <vt:lpstr>Improvement: fractional ALFF</vt:lpstr>
      <vt:lpstr>PowerPoint Presentation</vt:lpstr>
      <vt:lpstr>Computational Methodology</vt:lpstr>
      <vt:lpstr>Computational Methodology</vt:lpstr>
      <vt:lpstr>Computational Methodology</vt:lpstr>
      <vt:lpstr>Computational Methodology</vt:lpstr>
      <vt:lpstr>Computational Methodology</vt:lpstr>
      <vt:lpstr>Computational Methodology</vt:lpstr>
      <vt:lpstr>Computational Methodology</vt:lpstr>
      <vt:lpstr>Outline</vt:lpstr>
      <vt:lpstr>Methodological Issues </vt:lpstr>
      <vt:lpstr> Different resting conditions?</vt:lpstr>
      <vt:lpstr> Different resting conditions?</vt:lpstr>
      <vt:lpstr> Different resting conditions?</vt:lpstr>
      <vt:lpstr> Different resting conditions?</vt:lpstr>
      <vt:lpstr> Different resting conditions?</vt:lpstr>
      <vt:lpstr> Order of resting-state conditions?</vt:lpstr>
      <vt:lpstr> Order of resting-state conditions?</vt:lpstr>
      <vt:lpstr> Order of resting-state conditions?</vt:lpstr>
      <vt:lpstr>Methodological Issues </vt:lpstr>
      <vt:lpstr>Head motion matters</vt:lpstr>
      <vt:lpstr>Head motion matters</vt:lpstr>
      <vt:lpstr>Head motion matters</vt:lpstr>
      <vt:lpstr>Head motion matters</vt:lpstr>
      <vt:lpstr>Head motion matters</vt:lpstr>
      <vt:lpstr>Methodological Issues </vt:lpstr>
      <vt:lpstr>Linear Trend</vt:lpstr>
      <vt:lpstr>Linear Trend</vt:lpstr>
      <vt:lpstr>Linear Trend</vt:lpstr>
      <vt:lpstr>Linear Trend</vt:lpstr>
      <vt:lpstr>Methodological Issues </vt:lpstr>
      <vt:lpstr>Global Signal Regression</vt:lpstr>
      <vt:lpstr>Global Signal Regression</vt:lpstr>
      <vt:lpstr>Global Signal Regression</vt:lpstr>
      <vt:lpstr>Global Signal Regression</vt:lpstr>
      <vt:lpstr>Global Signal Regression</vt:lpstr>
      <vt:lpstr>Global Signal Regression</vt:lpstr>
      <vt:lpstr>Methodological Issues </vt:lpstr>
      <vt:lpstr>Standardization</vt:lpstr>
      <vt:lpstr>Standardization</vt:lpstr>
      <vt:lpstr>Standardization</vt:lpstr>
      <vt:lpstr>Standardization</vt:lpstr>
      <vt:lpstr>Standardization</vt:lpstr>
      <vt:lpstr>Standardization</vt:lpstr>
      <vt:lpstr>Standardization</vt:lpstr>
      <vt:lpstr>Standardization</vt:lpstr>
      <vt:lpstr>Standardization</vt:lpstr>
      <vt:lpstr>Methodological Issues 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Direct Cortical Stimulation </vt:lpstr>
      <vt:lpstr>PowerPoint Presentation</vt:lpstr>
      <vt:lpstr>PowerPoint Presentation</vt:lpstr>
      <vt:lpstr>PowerPoint Presentation</vt:lpstr>
      <vt:lpstr>Sensitive</vt:lpstr>
      <vt:lpstr>Reliable</vt:lpstr>
      <vt:lpstr>Outline</vt:lpstr>
      <vt:lpstr>DPARSF</vt:lpstr>
      <vt:lpstr>DPARSF</vt:lpstr>
      <vt:lpstr>Demo Data</vt:lpstr>
      <vt:lpstr>DPARSF</vt:lpstr>
      <vt:lpstr>PowerPoint Presentation</vt:lpstr>
      <vt:lpstr>DPARSF</vt:lpstr>
      <vt:lpstr>PowerPoint Presentation</vt:lpstr>
      <vt:lpstr>PowerPoint Presentation</vt:lpstr>
      <vt:lpstr>PowerPoint Presentation</vt:lpstr>
      <vt:lpstr>PowerPoint Presentation</vt:lpstr>
      <vt:lpstr>Define ROI</vt:lpstr>
      <vt:lpstr>PowerPoint Presentation</vt:lpstr>
      <vt:lpstr>PowerPoint Presentation</vt:lpstr>
      <vt:lpstr>PowerPoint Presentation</vt:lpstr>
      <vt:lpstr>PowerPoint Presentation</vt:lpstr>
      <vt:lpstr>Normalize</vt:lpstr>
      <vt:lpstr>PowerPoint Presentation</vt:lpstr>
      <vt:lpstr>Future Directions</vt:lpstr>
      <vt:lpstr>Future Directions</vt:lpstr>
      <vt:lpstr>Acknowledgments</vt:lpstr>
      <vt:lpstr>Thanks for your attention! More recourses at rfmri.org!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Processing Demo of Resting-State fMRI</dc:title>
  <dc:creator>YAN Chao-Gan</dc:creator>
  <cp:lastModifiedBy>YAN Chao-Gan</cp:lastModifiedBy>
  <cp:revision>3234</cp:revision>
  <dcterms:created xsi:type="dcterms:W3CDTF">2011-10-28T16:55:06Z</dcterms:created>
  <dcterms:modified xsi:type="dcterms:W3CDTF">2013-09-27T19:26:52Z</dcterms:modified>
</cp:coreProperties>
</file>